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7.xml" ContentType="application/vnd.openxmlformats-officedocument.presentationml.notesSlide+xml"/>
  <Override PartName="/ppt/ink/ink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30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0" r:id="rId10"/>
    <p:sldId id="265" r:id="rId11"/>
    <p:sldId id="266" r:id="rId12"/>
    <p:sldId id="267" r:id="rId13"/>
    <p:sldId id="268" r:id="rId14"/>
    <p:sldId id="269" r:id="rId15"/>
    <p:sldId id="302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4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03" r:id="rId45"/>
    <p:sldId id="296" r:id="rId46"/>
    <p:sldId id="299" r:id="rId47"/>
    <p:sldId id="305" r:id="rId48"/>
    <p:sldId id="306" r:id="rId49"/>
    <p:sldId id="25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264" r:id="rId59"/>
    <p:sldId id="315" r:id="rId60"/>
  </p:sldIdLst>
  <p:sldSz cx="9144000" cy="6858000" type="screen4x3"/>
  <p:notesSz cx="6997700" cy="92837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gQBcsKNhrn4yidrdCDZuqgzOmu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568" autoAdjust="0"/>
  </p:normalViewPr>
  <p:slideViewPr>
    <p:cSldViewPr snapToGrid="0">
      <p:cViewPr varScale="1">
        <p:scale>
          <a:sx n="76" d="100"/>
          <a:sy n="76" d="100"/>
        </p:scale>
        <p:origin x="1670" y="48"/>
      </p:cViewPr>
      <p:guideLst>
        <p:guide orient="horz" pos="707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2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13808,'0'-4'373,"0"0"-287,0 2-14,0 1 0,0-1 1,0 1-1,0-1 0,1 1 0,-1-1 1,0 1-1,1-1 0,-1 1 1,1 0-1,0-1 0,-1 1 1,1 0-1,0-1 0,2-1 1,-2 0 77,3-5 72,0 0 0,1 1 0,-1 0 0,1 0 0,1 0 0,-1 1 0,9-8 0,-13 14-211,-1-1-1,1 1 0,0 0 1,-1-1-1,1 1 1,0 0-1,0 0 0,-1-1 1,1 1-1,0 0 1,0 0-1,0 0 0,-1 0 1,1 0-1,0 0 1,0 0-1,-1 0 0,1 1 1,0-1-1,0 0 1,-1 0-1,1 1 0,0-1 1,0 0-1,-1 1 1,1-1-1,0 0 0,-1 1 1,1-1-1,-1 1 1,2 1-1,22 21 43,-18-16-23,10 8 36,34 26 0,-43-37-42,1 1-1,0-1 0,0 0 1,1 0-1,-1-1 0,1-1 0,14 4 1,0-4 6,1-1 1,-1-1-1,0-1 1,1-1-1,-1-1 1,33-8-1,-44 7-4,0 0 0,0 0 0,0-2 1,21-12-1,-22 11-4,1 1 1,0 0 0,0 1-1,15-5 1,12 0 51,0 2 0,0 1-1,51-1 1,-73 7-47,0 1 0,-1 1 0,1 1 1,0 0-1,-1 2 0,0-1 0,0 2 0,0 0 0,0 1 0,22 12 0,-32-15-11,0 0 1,0-1-1,0 0 0,0 0 0,12 2 0,-13-4-7,0 1-1,0 0 1,0 1 0,0-1 0,0 1 0,0 0-1,-1 0 1,1 1 0,-1-1 0,5 4 0,-3-2 8,-1 0 0,1-1 1,0 0-1,0 0 0,0 0 0,0-1 1,11 3-1,23 9 51,-32-9-52,-1-1 0,1 0 0,0-1 0,0 0 0,1 0 0,-1-1 0,1 0 0,-1 0-1,1-1 1,-1 0 0,12-1 0,44 5 89,-8 0-38,-34-3-31,-1 1 0,1 0-1,-1 1 1,25 9 0,-19-3 23,-1 2 1,43 24-1,-37-18 1,36 14-1,-48-24-38,-11-4-12,1 0 0,-1-1 0,1 0 0,0 0 0,-1-1 0,13 1 0,-6-2 8,0 0 0,0-1-1,24-4 1,-3-7-2536,-5-2-9887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11384,'0'0'0,"4"24"0,1-4-32,-1-2 32,0-3-32,1-1 32,0-6-192,-1 2 192,-7 1-184,-8 1 184,0 2-7728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4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14520,'0'0'0,"-11"0"0,2 5-136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5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13448,'0'0'0,"10"-11"0,-3 3-248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5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8608,'0'0'0,"54"-2"0,-5-3 160,2 3-160,-4 0 160,-3-2-160,2 4 80,-2 6-80,2-4 88,4-6-88,-6-3 0,-8 5 0,2 2 0,6-2 0,0 0-6344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1:5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0 587 7088,'33'-3'13,"2"0"53,0 2 0,53 4 1,-54 1 29,-23-1-45,0-2 0,-1 1 0,1-1 0,0-1 0,0 0-1,-1 0 1,1-1 0,0-1 0,10-2 0,6-3 299,-1 1-1,2 1 1,-1 1-1,0 2 1,37 1-1,-8 0 282,-39-1-408,1-1-1,-1-1 1,18-5 0,-21 5-158,30-8 278,-19 7-208,-1-1 1,0-1 0,0-2-1,0 0 1,-2-1-1,40-25 1,-52 29-88,-1 1 1,1 0-1,0 0 1,19-5-1,-17 6-17,0 0-1,-1-1 0,11-7 0,24-16 92,-11 5-45,0 2 0,1 1 0,50-19 0,-63 30-40,0-2-1,-1-1 0,26-18 1,-21 13 50,48-23 0,-29 20-12,113-44 118,-140 58-162,0 1-1,0 1 1,1 0-1,0 2 1,-1 0-1,32 1 1,25-1 105,-57 0-107,0 1-1,22 2 1,32-3 91,-54 0-97,-1 2-1,21 1 1,-26-1-6,-1 0 0,0 0 0,15-3 0,-15 1-14,1 1 0,-1 1 0,16 0 0,-7 3-146,-8-1-39,1-1 0,-1 0 0,1 0 0,-1-1-1,1-1 1,-1 0 0,0-1 0,14-4 0,26-10-8778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2:1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10224,'0'0'993,"7"2"-588,0-1-347,1-1-1,0 1 0,-1-1 1,1 0-1,-1-1 0,1 0 1,0 0-1,-1-1 1,0 0-1,14-5 0,-9 3 54,3 1-91,1 1 1,-1 0-1,1 1 1,0 1 0,-1 0-1,1 2 1,-1-1-1,1 2 1,17 5-1,48 4-27,29 11-83,-94-20 80,-12-3 5,-1 1-1,0 0 1,0-1-1,1 1 1,-1-1-1,0 0 1,0 0-1,1-1 0,-1 1 1,0-1-1,0 1 1,4-2-1,10-3-10,0 1 0,30-4-1,-30 6 9,-1-1 0,1 0-1,20-8 1,-18 5 10,1 1 0,23-4 0,18-4 28,-24 4 42,22-6 74,-27 3 55,-24 10-70,0-1 0,0 0 0,-1-1 0,1 0 0,-1 0 0,0 0 0,0-1-1,-1 0 1,1 0 0,-1-1 0,7-7 0,-4 2-4,0 0 0,-1-1-1,0 0 1,-1 0 0,-1 0 0,0-1 0,0 0-1,-1 0 1,3-15 0,-4 16 28,-4 11-291,1-1 1,-1 0-1,0 0 1,1 1-1,-1-1 1,0 0-1,0 0 1,0 1 0,0-1-1,0 0 1,-1 0-1,0-2 1,-1-7-9405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2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13088,'5'-3'203,"8"-5"472,-2 0 1,21-17-1,69-73 1371,-66 62-1668,0 2 0,53-38 0,-76 63-349,1 1 0,-1 1-1,1 0 1,1 1-1,-1 0 1,1 1-1,0 1 1,0 0 0,0 0-1,1 2 1,-1 0-1,18 0 1,-24 2 16,-1 0 0,0 1 0,0 0 1,10 4-1,-15-5-136,0 0 0,-1 1 0,1-1 0,-1 1 0,0-1 1,1 1-1,-1 0 0,1-1 0,-1 1 0,0 0 0,0 0 0,1 0 0,-1 0 0,0 0 1,0 0-1,0 0 0,0 1 0,0-1 0,0 0 0,0 0 0,-1 1 0,1-1 0,0 1 1,-1-1-1,1 1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1:55:1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26 380 11568,'-16'24'217,"8"-19"6,6-5 377,3-2-480,19-50 21,-14 34-114,1 0 1,10-20 0,6-6 3,-17 29-21,2 1 0,-1 0 0,2 0 0,0 0-1,14-14 1,-3 7 1,1 1 1,28-21-1,-40 34-5,1 1 1,0 0 0,0 0-1,1 1 1,0 1 0,0 0-1,0 0 1,14-2 0,-16 4 3,0 0 0,-1 0 0,2 1 0,-1 1 1,0-1-1,0 1 0,0 1 0,0 0 0,0 0 1,0 1-1,-1 0 0,1 0 0,12 6 0,-14-5-135,-7-2 83,1 0 0,0-1 0,0 1 0,0 0 0,-1-1-1,1 1 1,0-1 0,0 1 0,0-1 0,0 0 0,0 1 0,0-1-1,0 0 1,0 1 0,0-1 0,0 0 0,0 0 0,0 0-1,0 0 1,0 0 0,0 0 0,0-1 0,0 1 0,0 0 0,0 0-1,0-1 1,0 1 0,0 0 0,0-1 0,0 1 0,0-1-1,1-1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currency_(computer_science)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lower isolation level increases the ability of many users t  o access the same data at the same time, but increases the number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ncurrency (computer science)"/>
              </a:rPr>
              <a:t>concurrency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effects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Data inconsistency means that different files may contain different information about a particular object or person.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If DBMS has reduced the data redundancy then the database system leads the better data consistency.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Our data items appear only once (no redundancy) so the updated values are immediately available to all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1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 data efficiently-need </a:t>
            </a:r>
            <a:r>
              <a:rPr lang="en-US" dirty="0" err="1"/>
              <a:t>complexdata</a:t>
            </a:r>
            <a:r>
              <a:rPr lang="en-US" dirty="0"/>
              <a:t> structures to represent data in database, so developers hide complexity from users through several </a:t>
            </a:r>
            <a:r>
              <a:rPr lang="en-US" dirty="0" err="1"/>
              <a:t>layes</a:t>
            </a:r>
            <a:r>
              <a:rPr lang="en-US" dirty="0"/>
              <a:t> of abstraction to simplify users interaction with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level- how data are </a:t>
            </a:r>
            <a:r>
              <a:rPr lang="en-US" dirty="0" err="1"/>
              <a:t>actualy</a:t>
            </a:r>
            <a:r>
              <a:rPr lang="en-US" dirty="0"/>
              <a:t> stored. Describes complex low level data structures in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level describes the entire database in terms of a small number of relatively simple structures. Although </a:t>
            </a:r>
            <a:r>
              <a:rPr lang="en-US" dirty="0" err="1"/>
              <a:t>imp;lamentation</a:t>
            </a:r>
            <a:r>
              <a:rPr lang="en-US" dirty="0"/>
              <a:t> of the simple </a:t>
            </a:r>
            <a:r>
              <a:rPr lang="en-US" dirty="0" err="1"/>
              <a:t>structutures</a:t>
            </a:r>
            <a:r>
              <a:rPr lang="en-US" dirty="0"/>
              <a:t> at the logical level may involve complex physical level </a:t>
            </a:r>
            <a:r>
              <a:rPr lang="en-US" dirty="0" err="1"/>
              <a:t>strucutes</a:t>
            </a:r>
            <a:r>
              <a:rPr lang="en-US" dirty="0"/>
              <a:t>, the user of the logical level does not need to aware of this complexity. This referred to as physical data independence .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b="1" dirty="0"/>
              <a:t>type</a:t>
            </a:r>
            <a:r>
              <a:rPr lang="en-US" sz="1700" dirty="0"/>
              <a:t> </a:t>
            </a:r>
            <a:r>
              <a:rPr lang="en-US" sz="1700" i="1" dirty="0"/>
              <a:t>instructor</a:t>
            </a:r>
            <a:r>
              <a:rPr lang="en-US" sz="1700" dirty="0"/>
              <a:t> = </a:t>
            </a:r>
            <a:r>
              <a:rPr lang="en-US" sz="1700" b="1" dirty="0"/>
              <a:t>record</a:t>
            </a:r>
            <a:endParaRPr lang="en-US" sz="1700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dirty="0"/>
              <a:t>		</a:t>
            </a:r>
            <a:r>
              <a:rPr lang="en-US" sz="1700" i="1" dirty="0"/>
              <a:t>ID</a:t>
            </a:r>
            <a:r>
              <a:rPr lang="en-US" sz="1700" dirty="0"/>
              <a:t> : string; 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/>
              <a:t>name</a:t>
            </a:r>
            <a:r>
              <a:rPr lang="en-US" sz="1700" dirty="0"/>
              <a:t> : string;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 err="1"/>
              <a:t>dept_name</a:t>
            </a:r>
            <a:r>
              <a:rPr lang="en-US" sz="1700" dirty="0"/>
              <a:t> : string;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/>
              <a:t>salary</a:t>
            </a:r>
            <a:r>
              <a:rPr lang="en-US" sz="1700" dirty="0"/>
              <a:t> : integer;</a:t>
            </a:r>
            <a:endParaRPr lang="en-US" dirty="0"/>
          </a:p>
          <a:p>
            <a:pPr marL="1771650" lvl="4" indent="-228600" algn="l" rtl="0">
              <a:spcBef>
                <a:spcPts val="595"/>
              </a:spcBef>
              <a:spcAft>
                <a:spcPts val="0"/>
              </a:spcAft>
              <a:buSzPts val="1275"/>
              <a:buNone/>
            </a:pPr>
            <a:r>
              <a:rPr lang="en-US" sz="1700" b="1" dirty="0"/>
              <a:t>end</a:t>
            </a:r>
            <a:r>
              <a:rPr lang="en-US" sz="1700" dirty="0"/>
              <a:t>;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code defines a new record type called instructor with 4 fields. Each field has a name and a type associated with it. For example, char 20 specifies a string with 20 characters. Numeric (8,2) specifies a number with 8 digits. Two of which are to the right of the decimal point.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Interrelationship  of these record types is also defined at the logical level. Ex: a requirement that the </a:t>
            </a:r>
            <a:r>
              <a:rPr lang="en-US" dirty="0" err="1"/>
              <a:t>dept_name</a:t>
            </a:r>
            <a:r>
              <a:rPr lang="en-US" dirty="0"/>
              <a:t> value of an instructor record must be appear in the dept. table.=programmers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level- computer users-see a set of application programs that hide details of the data types. Several </a:t>
            </a:r>
            <a:r>
              <a:rPr lang="en-US" dirty="0" err="1"/>
              <a:t>vievs</a:t>
            </a:r>
            <a:r>
              <a:rPr lang="en-US" dirty="0"/>
              <a:t>-users see some of </a:t>
            </a:r>
            <a:r>
              <a:rPr lang="en-US" dirty="0" err="1"/>
              <a:t>vievs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 views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Hide details of logical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mechanism to prevent users from accessing certain parts of the database. Ex: clerks of </a:t>
            </a:r>
            <a:r>
              <a:rPr lang="en-US" dirty="0" err="1"/>
              <a:t>registar</a:t>
            </a:r>
            <a:r>
              <a:rPr lang="en-US" dirty="0"/>
              <a:t> office can see student info but not instructor salaries.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layers of </a:t>
            </a:r>
            <a:r>
              <a:rPr lang="en-US" dirty="0" err="1"/>
              <a:t>db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When we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loggin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in to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gmail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using our credentials, we do not know which location our data are stored and how data are stored.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But we see our data are well organized in a graphical user interface and other details are not shown to us. This is called the data abstraction.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Definition : database systems are made up of complex data structures.to ease user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interation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with database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developes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hide internal irrelevant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detsils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from the users. The process of hiding this irrelevant data from the users is called data abstraction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This is the level data is actually present. –we know data is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stored in which file. Size of the file. Blocks of storage. Memory used. Location of data storage (which server or hard disk)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(designing of the database-Data base administrators work)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Logical level has more abstraction than physical level. We use er models in this levels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entites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attributes and relations between entities,. Data is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actualy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stored in files but how it is represented. It represented in table format.(conceptual level).-programmers work in this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View level=how data is shown to the end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user.higher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level of abstraction. Many different views for a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Ltes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consider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unt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database. Students see their personal details, course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Instucture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will see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studnetns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grades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According to the user it decide which data must be hidden and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wich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to show. This is the user interaction level with database.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Concept of schema and instance – program written in programming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Db schema – corresponds to a variable declarations(along with associated type definition) in a program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Each variable has a particular at a given instance- instance.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According to the level of abstraction – physical schema, logical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Physica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= database design at physical level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database may also have several schemas at the view level-subschemas.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2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Eg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data stored as array or linked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Seqencial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file system or hash file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define logical schema u need a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/>
              <a:t>Integrity constraints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1.Domain constrain-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attrib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values-int types….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2.Referential integrity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002060"/>
                </a:solidFill>
              </a:rPr>
              <a:t>data dictionary</a:t>
            </a:r>
            <a:r>
              <a:rPr lang="en-US" sz="1200" b="1" i="1" dirty="0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-special type of table can be accessed and updated </a:t>
            </a:r>
            <a:r>
              <a:rPr lang="en-US" sz="1200" b="1" i="1" dirty="0" err="1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db</a:t>
            </a:r>
            <a:r>
              <a:rPr lang="en-US" sz="1200" b="1" i="1" dirty="0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 system itself.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Executing this table will create  instructor table with 4 columns with different data types.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Intrgrity</a:t>
            </a:r>
            <a:r>
              <a:rPr lang="en-US" sz="1200" b="1" i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constrains – specify id as primary key. Foreign key.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24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Retrieve, insert ,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delete,modify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2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Most widely used query language is SQL.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Query processor translates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dml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queries in to sequence of actions at the physical level.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Input several tb and op 1 table. Here is a example of an query find name of all instructors in comp. dept.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Retrieve records of table instructor – display names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There are some computations that are possible using a general purpose programming lang. but not possible using SQL.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Sql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does not support actions such as input from users, output to displays and communication over network. Possible with c/c+ java, or python with embedded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sql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queries that access the data 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thedatabase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Application programs are programs that used to interact with database in this fashion.  Examples in university system are  programs that allow students to register for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courses,generate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class rosters, calculate student GPA. Generate payroll checks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To access the database, DML statements need to be sent from the host to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where they will be executed. This is most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commomly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done by using an application-program interface (set of procedures) that can be used to send DML and DDL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stts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to the database and retrieve the results. The open database connectivity standard  defines application program interfaces for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users with C and several other languages. The java database connectivity defines corresponding interface for java language.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process of moving from an abstract data model to the implementation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proceeds in to 2 final design phases. In the logical design phase,  the designer maps the high-level conceptual schema in to the implementation data model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system that will be used. The designer uses the resulting system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specificdb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schema in the physical-design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phase,in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which the physical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featuresof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are specified. Includes the form of file organization and the internal storage structures.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designer uses the resulting system specific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schema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Db design mainly involves the design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schema. Do not talk here application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desig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 –design of a complete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application environment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Here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queries and design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schema- later application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high level data model provides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designer with a conceptual framework in which to specify the data requirements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users and how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will be structured to full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filthese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requirements. The initial phase od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design, then is to characterized fully the data need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users. So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designer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intract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with domain experts and users. Op 1. specification of requirements.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 Db designer Choose data model and by applying the concepts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model , translate requirements in to a conceptual schema of db. It gives a detail overview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enterprice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 At this stage designer can review the schema to ensure it meets functional requirements.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Storage manager is important because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require large amount of storage.-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 n size  hundred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to tera bytes (1 million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 of data. Large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enterprice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data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peta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bytes of data. Stored in disks(not in main memory-system crash mem loss) data moved between main mem and disk as needed . Movement is slow. Db sys structure data to minimize data movement. Now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ssd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are used to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storage.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Q processor- helps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system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tosymplify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facilitate access of data. It allow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users to obtain good performance while being able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towork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at the view level hide physical-level details.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 manager-allows app developers to treat 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seence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accesses as if they were 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sigle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unit that either happens in entirely or not at 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Db engines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traditionaly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centralized computer systems. Today 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parall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processing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2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Row data are stored on the disk using the file system provided by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 St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translate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dml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stts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in to low-level file-sys commands.-store retrieve update data in db.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Includes-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to save and how to save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3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3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3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Fund transfer between account 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b. both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occour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or not occur at all.-atomicity.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Several transactions updates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concurrently, consistency –cc manager responsibility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Cc in financial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34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Architecture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 run on centralized server machine.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Client,server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all in same machine.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Architecture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 run on centralized server machine.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Figure summarize how different type of users (naïve </a:t>
            </a:r>
            <a:r>
              <a:rPr lang="en-US" dirty="0" err="1"/>
              <a:t>users,app</a:t>
            </a:r>
            <a:r>
              <a:rPr lang="en-US" dirty="0"/>
              <a:t> </a:t>
            </a:r>
            <a:r>
              <a:rPr lang="en-US" dirty="0" err="1"/>
              <a:t>programmers,analysists,ad</a:t>
            </a:r>
            <a:r>
              <a:rPr lang="en-US" dirty="0"/>
              <a:t> admin)interact with a </a:t>
            </a:r>
            <a:r>
              <a:rPr lang="en-US" dirty="0" err="1"/>
              <a:t>db</a:t>
            </a:r>
            <a:r>
              <a:rPr lang="en-US" dirty="0"/>
              <a:t> and how different components of a </a:t>
            </a:r>
            <a:r>
              <a:rPr lang="en-US" dirty="0" err="1"/>
              <a:t>db</a:t>
            </a:r>
            <a:r>
              <a:rPr lang="en-US" dirty="0"/>
              <a:t> engines are connected to each other.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Shared memory server architecture-multiple </a:t>
            </a:r>
            <a:r>
              <a:rPr lang="en-US" dirty="0" err="1"/>
              <a:t>cpu</a:t>
            </a:r>
            <a:r>
              <a:rPr lang="en-US" dirty="0"/>
              <a:t> and exploit parallel processing-all cup access common shared memory)</a:t>
            </a:r>
            <a:endParaRPr dirty="0"/>
          </a:p>
        </p:txBody>
      </p:sp>
      <p:sp>
        <p:nvSpPr>
          <p:cNvPr id="316" name="Google Shape;3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3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 now consider the architecture of applications that use databases as back end. Db applications can be partitioned in to 2 or 3 parts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Early generation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app uses – 2 tire arch- app resides at the client machine, and invokes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system functionality at the server machine through query language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stts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Modern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app uses 3 tire architecture – client machine acts as merely a front end and  does not contain any  direct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calles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 Web browsers and mobile applications are the most commonly used application clients today. The front end communicates with an application server. The application server, in turn, communicate with 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system to access data. The business logic of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application,which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says what actions to carry out under what condition, is embedded in the application server, instead of being distributed across  multiple clients. – better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security,better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performance.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3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Application client – web browsers and  mobile applications –front end 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39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3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Goal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system is to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retriev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and store information 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2 groups work here users and admin.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Naïve users-interact with system using predefined user interface.-web and mobile application.-users can fill appropriate fields the form. – view and read reports generated from the db.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Class registration. Register for class using a web interface. User connects to a web app program runs at web server. App first verify the identity of the user and then allow her to access a form where she  enters info. Form info is send back to web application at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yhe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server,which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then determines if there is room in the class(by retrieving info from the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)if so add student info to the class roaster in db.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Progrmmer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write app program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Sop user- interact with system with out writing the program. They request using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query language by using data analysis sw.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3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One of main reason for using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dbms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is to have central control of both data and the programs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ahat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access data. The person who has such control is dba.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1. By execution a set of DDL statements.,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2, specify some parameters pertaining to the physical organization of data and indices to be created.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3.Change need of the organization or to alter physical organization to improve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4- by granting types of authorization dba can regulate which part of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various users can access.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5- </a:t>
            </a:r>
            <a:r>
              <a:rPr lang="en-US" dirty="0"/>
              <a:t>Periodically backing up the database on to remote server to prevent loss of data  in case of disasters flooding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7-</a:t>
            </a:r>
            <a:r>
              <a:rPr lang="en-US" dirty="0"/>
              <a:t>Monitoring jobs running on the database and ensure that performance is not degraded by very expensive tasks submitted by some users.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4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41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42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With</a:t>
            </a:r>
            <a:r>
              <a:rPr lang="en-US" b="1" i="0" dirty="0">
                <a:solidFill>
                  <a:srgbClr val="767676"/>
                </a:solidFill>
                <a:effectLst/>
                <a:latin typeface="Roboto" panose="02000000000000000000" pitchFamily="2" charset="0"/>
              </a:rPr>
              <a:t> roughly 2.93 billion monthly</a:t>
            </a:r>
            <a:r>
              <a:rPr 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 active users as of the second quarter of 2022, Facebook is the most used online social network worldwide. </a:t>
            </a:r>
            <a:endParaRPr dirty="0"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DBMS and Advantages of using a 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fld>
            <a:endParaRPr lang="en-US" sz="13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2862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43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846bb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b846bbff_0_0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00" cy="4176600"/>
          </a:xfrm>
          <a:prstGeom prst="rect">
            <a:avLst/>
          </a:prstGeom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Total participation</a:t>
            </a:r>
            <a:endParaRPr dirty="0"/>
          </a:p>
        </p:txBody>
      </p:sp>
      <p:sp>
        <p:nvSpPr>
          <p:cNvPr id="135" name="Google Shape;135;ge8b846bbff_0_0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/>
        </p:nvSpPr>
        <p:spPr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00" tIns="46500" rIns="93000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MySQL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MariaDB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Microsoft SQL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Oracle DBMS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PostgreSQL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MongoDB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Redis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IBM DB2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Elasticsearch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i="0" dirty="0">
                <a:solidFill>
                  <a:srgbClr val="DD5540"/>
                </a:solidFill>
                <a:effectLst/>
                <a:latin typeface="Nolan-Regular"/>
              </a:rPr>
              <a:t>SQLite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7345" algn="l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  <a:defRPr sz="1700"/>
            </a:lvl1pPr>
            <a:lvl2pPr marL="914400" lvl="1" indent="-347344" algn="l">
              <a:spcBef>
                <a:spcPts val="595"/>
              </a:spcBef>
              <a:spcAft>
                <a:spcPts val="0"/>
              </a:spcAft>
              <a:buSzPts val="1870"/>
              <a:buFont typeface="Arial"/>
              <a:buChar char="•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Font typeface="Noto Sans Symbols"/>
              <a:buChar char="▪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Font typeface="Arial"/>
              <a:buChar char="•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Noto Sans Symbols"/>
              <a:buChar char="▪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body" idx="1"/>
          </p:nvPr>
        </p:nvSpPr>
        <p:spPr>
          <a:xfrm rot="5400000">
            <a:off x="2160011" y="-318077"/>
            <a:ext cx="4903787" cy="772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3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7185" algn="l">
              <a:spcBef>
                <a:spcPts val="630"/>
              </a:spcBef>
              <a:spcAft>
                <a:spcPts val="0"/>
              </a:spcAft>
              <a:buSzPts val="1710"/>
              <a:buChar char="●"/>
              <a:defRPr/>
            </a:lvl2pPr>
            <a:lvl3pPr marL="1371600" lvl="2" indent="-325755" algn="l">
              <a:spcBef>
                <a:spcPts val="630"/>
              </a:spcBef>
              <a:spcAft>
                <a:spcPts val="0"/>
              </a:spcAft>
              <a:buSzPts val="153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>
            <a:spLocks noGrp="1"/>
          </p:cNvSpPr>
          <p:nvPr>
            <p:ph type="title"/>
          </p:nvPr>
        </p:nvSpPr>
        <p:spPr>
          <a:xfrm rot="5400000">
            <a:off x="4895850" y="2047875"/>
            <a:ext cx="5880100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body" idx="1"/>
          </p:nvPr>
        </p:nvSpPr>
        <p:spPr>
          <a:xfrm rot="5400000">
            <a:off x="781050" y="104775"/>
            <a:ext cx="58801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3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7185" algn="l">
              <a:spcBef>
                <a:spcPts val="630"/>
              </a:spcBef>
              <a:spcAft>
                <a:spcPts val="0"/>
              </a:spcAft>
              <a:buSzPts val="1710"/>
              <a:buChar char="●"/>
              <a:defRPr/>
            </a:lvl2pPr>
            <a:lvl3pPr marL="1371600" lvl="2" indent="-325755" algn="l">
              <a:spcBef>
                <a:spcPts val="630"/>
              </a:spcBef>
              <a:spcAft>
                <a:spcPts val="0"/>
              </a:spcAft>
              <a:buSzPts val="1530"/>
              <a:buChar char="4"/>
              <a:defRPr/>
            </a:lvl3pPr>
            <a:lvl4pPr marL="1828800" lvl="3" indent="-342900" algn="l">
              <a:spcBef>
                <a:spcPts val="63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95"/>
              </a:spcBef>
              <a:spcAft>
                <a:spcPts val="0"/>
              </a:spcAft>
              <a:buSzPts val="1700"/>
              <a:buNone/>
              <a:defRPr/>
            </a:lvl1pPr>
            <a:lvl2pPr lvl="1" algn="ctr">
              <a:spcBef>
                <a:spcPts val="595"/>
              </a:spcBef>
              <a:spcAft>
                <a:spcPts val="0"/>
              </a:spcAft>
              <a:buSzPts val="1615"/>
              <a:buNone/>
              <a:defRPr/>
            </a:lvl2pPr>
            <a:lvl3pPr lvl="2" algn="ctr">
              <a:spcBef>
                <a:spcPts val="595"/>
              </a:spcBef>
              <a:spcAft>
                <a:spcPts val="0"/>
              </a:spcAft>
              <a:buSzPts val="1445"/>
              <a:buNone/>
              <a:defRPr/>
            </a:lvl3pPr>
            <a:lvl4pPr lvl="3" algn="ctr">
              <a:spcBef>
                <a:spcPts val="595"/>
              </a:spcBef>
              <a:spcAft>
                <a:spcPts val="0"/>
              </a:spcAft>
              <a:buSzPts val="1700"/>
              <a:buNone/>
              <a:defRPr/>
            </a:lvl4pPr>
            <a:lvl5pPr lvl="4" algn="ctr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None/>
              <a:defRPr/>
            </a:lvl5pPr>
            <a:lvl6pPr lvl="5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6pPr>
            <a:lvl7pPr lvl="6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7pPr>
            <a:lvl8pPr lvl="7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8pPr>
            <a:lvl9pPr lvl="8" algn="ctr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6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/>
          <p:nvPr/>
        </p:nvSpPr>
        <p:spPr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Concepts, 7</a:t>
            </a:r>
            <a:r>
              <a:rPr lang="en-US" sz="1600" b="1" baseline="30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6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b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</a:t>
            </a:r>
            <a:r>
              <a:rPr lang="en-US" sz="1200" b="1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www.db-book.com</a:t>
            </a:r>
            <a:r>
              <a:rPr lang="en-US" sz="12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conditions on re-use </a:t>
            </a:r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sldNum" idx="12"/>
          </p:nvPr>
        </p:nvSpPr>
        <p:spPr>
          <a:xfrm>
            <a:off x="6596063" y="62182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789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46" descr="Cover-6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4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spcBef>
                <a:spcPts val="63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6pPr>
            <a:lvl7pPr marL="3200400" lvl="6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7pPr>
            <a:lvl8pPr marL="3657600" lvl="7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8pPr>
            <a:lvl9pPr marL="4114800" lvl="8" indent="-304800" algn="l">
              <a:spcBef>
                <a:spcPts val="560"/>
              </a:spcBef>
              <a:spcAft>
                <a:spcPts val="0"/>
              </a:spcAft>
              <a:buSzPts val="1200"/>
              <a:buFont typeface="Helvetica Neue"/>
              <a:buChar char="»"/>
              <a:defRPr sz="1600"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630"/>
              </a:spcBef>
              <a:spcAft>
                <a:spcPts val="0"/>
              </a:spcAft>
              <a:buSzPts val="1710"/>
              <a:buNone/>
              <a:defRPr sz="1800"/>
            </a:lvl2pPr>
            <a:lvl3pPr marL="1371600" lvl="2" indent="-228600" algn="l">
              <a:spcBef>
                <a:spcPts val="560"/>
              </a:spcBef>
              <a:spcAft>
                <a:spcPts val="0"/>
              </a:spcAft>
              <a:buSzPts val="1360"/>
              <a:buNone/>
              <a:defRPr sz="1600"/>
            </a:lvl3pPr>
            <a:lvl4pPr marL="1828800" lvl="3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5pPr>
            <a:lvl6pPr marL="2743200" lvl="5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6pPr>
            <a:lvl7pPr marL="3200400" lvl="6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7pPr>
            <a:lvl8pPr marL="3657600" lvl="7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8pPr>
            <a:lvl9pPr marL="4114800" lvl="8" indent="-228600" algn="l">
              <a:spcBef>
                <a:spcPts val="490"/>
              </a:spcBef>
              <a:spcAft>
                <a:spcPts val="0"/>
              </a:spcAft>
              <a:buSzPts val="1050"/>
              <a:buFont typeface="Helvetica Neue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1"/>
          </p:nvPr>
        </p:nvSpPr>
        <p:spPr>
          <a:xfrm>
            <a:off x="814388" y="1093788"/>
            <a:ext cx="375443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2"/>
          </p:nvPr>
        </p:nvSpPr>
        <p:spPr>
          <a:xfrm>
            <a:off x="4721225" y="1093788"/>
            <a:ext cx="375443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6pPr>
            <a:lvl7pPr marL="3200400" lvl="6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7pPr>
            <a:lvl8pPr marL="3657600" lvl="7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8pPr>
            <a:lvl9pPr marL="4114800" lvl="8" indent="-314325" algn="l">
              <a:spcBef>
                <a:spcPts val="630"/>
              </a:spcBef>
              <a:spcAft>
                <a:spcPts val="0"/>
              </a:spcAft>
              <a:buSzPts val="1350"/>
              <a:buFont typeface="Helvetica Neue"/>
              <a:buChar char="»"/>
              <a:defRPr sz="1800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6550" algn="l">
              <a:spcBef>
                <a:spcPts val="595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1152" algn="l">
              <a:spcBef>
                <a:spcPts val="595"/>
              </a:spcBef>
              <a:spcAft>
                <a:spcPts val="0"/>
              </a:spcAft>
              <a:buSzPts val="1615"/>
              <a:buChar char="●"/>
              <a:defRPr sz="1700"/>
            </a:lvl2pPr>
            <a:lvl3pPr marL="1371600" lvl="2" indent="-320357" algn="l">
              <a:spcBef>
                <a:spcPts val="595"/>
              </a:spcBef>
              <a:spcAft>
                <a:spcPts val="0"/>
              </a:spcAft>
              <a:buSzPts val="1445"/>
              <a:buChar char="4"/>
              <a:defRPr sz="1700"/>
            </a:lvl3pPr>
            <a:lvl4pPr marL="1828800" lvl="3" indent="-336550" algn="l">
              <a:spcBef>
                <a:spcPts val="595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09562" algn="l">
              <a:spcBef>
                <a:spcPts val="595"/>
              </a:spcBef>
              <a:spcAft>
                <a:spcPts val="0"/>
              </a:spcAft>
              <a:buSzPts val="1275"/>
              <a:buFont typeface="Helvetica Neue"/>
              <a:buChar char="»"/>
              <a:defRPr sz="1700"/>
            </a:lvl5pPr>
            <a:lvl6pPr marL="2743200" lvl="5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6pPr>
            <a:lvl7pPr marL="3200400" lvl="6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7pPr>
            <a:lvl8pPr marL="3657600" lvl="7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8pPr>
            <a:lvl9pPr marL="4114800" lvl="8" indent="-323850" algn="l">
              <a:spcBef>
                <a:spcPts val="700"/>
              </a:spcBef>
              <a:spcAft>
                <a:spcPts val="0"/>
              </a:spcAft>
              <a:buSzPts val="1500"/>
              <a:buFont typeface="Helvetica Neue"/>
              <a:buChar char="»"/>
              <a:defRPr sz="2000"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14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12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980"/>
              </a:spcBef>
              <a:spcAft>
                <a:spcPts val="0"/>
              </a:spcAft>
              <a:buClr>
                <a:schemeClr val="folHlink"/>
              </a:buClr>
              <a:buSzPts val="266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840"/>
              </a:spcBef>
              <a:spcAft>
                <a:spcPts val="0"/>
              </a:spcAft>
              <a:buClr>
                <a:srgbClr val="33CC33"/>
              </a:buClr>
              <a:buSzPts val="2040"/>
              <a:buFont typeface="Arimo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SzPts val="1140"/>
              <a:buNone/>
              <a:defRPr sz="1200"/>
            </a:lvl2pPr>
            <a:lvl3pPr marL="1371600" lvl="2" indent="-228600" algn="l">
              <a:spcBef>
                <a:spcPts val="35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15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5pPr>
            <a:lvl6pPr marL="2743200" lvl="5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6pPr>
            <a:lvl7pPr marL="3200400" lvl="6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7pPr>
            <a:lvl8pPr marL="3657600" lvl="7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8pPr>
            <a:lvl9pPr marL="4114800" lvl="8" indent="-228600" algn="l">
              <a:spcBef>
                <a:spcPts val="315"/>
              </a:spcBef>
              <a:spcAft>
                <a:spcPts val="0"/>
              </a:spcAft>
              <a:buSzPts val="675"/>
              <a:buFont typeface="Helvetica Neue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6550" algn="l" rtl="0">
              <a:spcBef>
                <a:spcPts val="595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1152" algn="l" rtl="0">
              <a:spcBef>
                <a:spcPts val="595"/>
              </a:spcBef>
              <a:spcAft>
                <a:spcPts val="0"/>
              </a:spcAft>
              <a:buClr>
                <a:schemeClr val="folHlink"/>
              </a:buClr>
              <a:buSzPts val="1615"/>
              <a:buFont typeface="Arial"/>
              <a:buChar char="●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0357" algn="l" rtl="0">
              <a:spcBef>
                <a:spcPts val="595"/>
              </a:spcBef>
              <a:spcAft>
                <a:spcPts val="0"/>
              </a:spcAft>
              <a:buClr>
                <a:srgbClr val="33CC33"/>
              </a:buClr>
              <a:buSzPts val="1445"/>
              <a:buFont typeface="Arimo"/>
              <a:buChar char="4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6550" algn="l" rtl="0">
              <a:spcBef>
                <a:spcPts val="595"/>
              </a:spcBef>
              <a:spcAft>
                <a:spcPts val="0"/>
              </a:spcAft>
              <a:buClr>
                <a:schemeClr val="hlink"/>
              </a:buClr>
              <a:buSzPts val="1700"/>
              <a:buFont typeface="Times New Roman"/>
              <a:buChar char="–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9562" algn="l" rtl="0">
              <a:spcBef>
                <a:spcPts val="595"/>
              </a:spcBef>
              <a:spcAft>
                <a:spcPts val="0"/>
              </a:spcAft>
              <a:buClr>
                <a:schemeClr val="dk2"/>
              </a:buClr>
              <a:buSzPts val="1275"/>
              <a:buFont typeface="Helvetica Neue"/>
              <a:buChar char="»"/>
              <a:defRPr sz="1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Helvetica Neue"/>
              <a:buChar char="»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44"/>
          <p:cNvSpPr txBox="1"/>
          <p:nvPr/>
        </p:nvSpPr>
        <p:spPr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endParaRPr/>
          </a:p>
        </p:txBody>
      </p:sp>
      <p:sp>
        <p:nvSpPr>
          <p:cNvPr id="13" name="Google Shape;13;p44"/>
          <p:cNvSpPr txBox="1"/>
          <p:nvPr/>
        </p:nvSpPr>
        <p:spPr>
          <a:xfrm>
            <a:off x="4479984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fld id="{00000000-1234-1234-1234-123412341234}" type="slidenum"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000" b="1" i="0" u="none" strike="noStrike" cap="non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4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44"/>
          <p:cNvSpPr txBox="1"/>
          <p:nvPr/>
        </p:nvSpPr>
        <p:spPr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 - 7</a:t>
            </a:r>
            <a:r>
              <a:rPr lang="en-US" sz="1000" b="1" i="0" u="none" strike="noStrike" cap="none" baseline="30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0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Edition</a:t>
            </a:r>
            <a:endParaRPr/>
          </a:p>
        </p:txBody>
      </p:sp>
      <p:sp>
        <p:nvSpPr>
          <p:cNvPr id="16" name="Google Shape;16;p44"/>
          <p:cNvSpPr/>
          <p:nvPr/>
        </p:nvSpPr>
        <p:spPr>
          <a:xfrm>
            <a:off x="8916988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44" descr="Cover-6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3" Type="http://schemas.openxmlformats.org/officeDocument/2006/relationships/image" Target="../media/image7.jpg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nirosha.dinayadura@unt.edu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81D8-70D2-4313-9A16-EBD710B9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117475"/>
            <a:ext cx="8077200" cy="609600"/>
          </a:xfrm>
        </p:spPr>
        <p:txBody>
          <a:bodyPr/>
          <a:lstStyle/>
          <a:p>
            <a:r>
              <a:rPr lang="en-US" dirty="0"/>
              <a:t>Instructor email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9B621-14E4-4D93-B82E-837372B3E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dirty="0"/>
          </a:p>
          <a:p>
            <a:r>
              <a:rPr lang="en-US" sz="3600" dirty="0"/>
              <a:t>nirosha.dinayadura@unt.edu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Systems</a:t>
            </a:r>
            <a:endParaRPr sz="3200"/>
          </a:p>
        </p:txBody>
      </p:sp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768351" y="1118174"/>
            <a:ext cx="7400290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DBMS contains information about a particular enterprise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Collection of </a:t>
            </a:r>
            <a:r>
              <a:rPr lang="en-US" sz="1700" dirty="0">
                <a:solidFill>
                  <a:srgbClr val="FF0000"/>
                </a:solidFill>
              </a:rPr>
              <a:t>interrelated data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Set of </a:t>
            </a:r>
            <a:r>
              <a:rPr lang="en-US" sz="1700" dirty="0">
                <a:solidFill>
                  <a:srgbClr val="FF0000"/>
                </a:solidFill>
              </a:rPr>
              <a:t>programs to access the data 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An environment that is both </a:t>
            </a:r>
            <a:r>
              <a:rPr lang="en-US" sz="1700" i="1" dirty="0"/>
              <a:t>convenient</a:t>
            </a:r>
            <a:r>
              <a:rPr lang="en-US" sz="1700" dirty="0"/>
              <a:t> and </a:t>
            </a:r>
            <a:r>
              <a:rPr lang="en-US" sz="1700" i="1" dirty="0"/>
              <a:t>efficient</a:t>
            </a:r>
            <a:r>
              <a:rPr lang="en-US" sz="1700" dirty="0"/>
              <a:t> to use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systems are used to manage collections of data that are: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Highly </a:t>
            </a:r>
            <a:r>
              <a:rPr lang="en-US" sz="1700" dirty="0">
                <a:solidFill>
                  <a:srgbClr val="FF0000"/>
                </a:solidFill>
              </a:rPr>
              <a:t>valuable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Relatively </a:t>
            </a:r>
            <a:r>
              <a:rPr lang="en-US" sz="1700" dirty="0">
                <a:solidFill>
                  <a:srgbClr val="FF0000"/>
                </a:solidFill>
              </a:rPr>
              <a:t>large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Accessed by </a:t>
            </a:r>
            <a:r>
              <a:rPr lang="en-US" sz="1700" dirty="0">
                <a:solidFill>
                  <a:srgbClr val="FF0000"/>
                </a:solidFill>
              </a:rPr>
              <a:t>multiple users </a:t>
            </a:r>
            <a:r>
              <a:rPr lang="en-US" sz="1700" dirty="0"/>
              <a:t>and applications, often at the </a:t>
            </a:r>
            <a:r>
              <a:rPr lang="en-US" sz="1700" dirty="0">
                <a:solidFill>
                  <a:srgbClr val="FF0000"/>
                </a:solidFill>
              </a:rPr>
              <a:t>same time.</a:t>
            </a:r>
            <a:endParaRPr dirty="0">
              <a:solidFill>
                <a:srgbClr val="FF0000"/>
              </a:solidFill>
            </a:endParaRPr>
          </a:p>
          <a:p>
            <a:pPr marL="365760" lvl="0" indent="-36576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A modern database system is a complex software system whose task is to manage a large, complex collection of data.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Databases touch all aspects of our lives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Applications Examples</a:t>
            </a:r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body" idx="1"/>
          </p:nvPr>
        </p:nvSpPr>
        <p:spPr>
          <a:xfrm>
            <a:off x="768350" y="1100831"/>
            <a:ext cx="7576659" cy="48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Enterprise Information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Sales: customers, products, purchases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Accounting: payments, receipts, assets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Human Resources: Information about employees, salaries, payroll taxes.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Manufacturing: management of production, inventory, orders, supply chain.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Banking and finance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customer information, accounts, loans, and banking transactions.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Credit card transactions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Finance:  sales and purchases of financial instruments (e.g., stocks and bonds; storing real-time market data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Universities:  registration, grades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65886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Database Applications Examples (Cont.)</a:t>
            </a:r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754603" y="1093790"/>
            <a:ext cx="7617040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Airlines: reservations, schedules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Telecommunication: records of calls, texts, and data usage, generating monthly bills, maintaining balances on prepaid calling cards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Web-based services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Online retailers: order tracking, customized recommendations</a:t>
            </a:r>
            <a:endParaRPr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Online advertisements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Document databases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Navigation systems: For maintaining the locations of varies places of interest along with the exact routes of roads, train systems, buses, etc.</a:t>
            </a:r>
            <a:endParaRPr/>
          </a:p>
          <a:p>
            <a:pPr marL="742950" lvl="1" indent="-167005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Purpose of Database Systems</a:t>
            </a:r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1"/>
          </p:nvPr>
        </p:nvSpPr>
        <p:spPr>
          <a:xfrm>
            <a:off x="1074198" y="1851328"/>
            <a:ext cx="7315199" cy="398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Data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redundancy</a:t>
            </a:r>
            <a:r>
              <a:rPr lang="en-US" sz="1700" dirty="0"/>
              <a:t> and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inconsistency</a:t>
            </a:r>
            <a:r>
              <a:rPr lang="en-US" sz="1700" dirty="0"/>
              <a:t>: data is stored  in multiple file formats resulting </a:t>
            </a:r>
            <a:r>
              <a:rPr lang="en-US" dirty="0"/>
              <a:t>in duplication</a:t>
            </a:r>
            <a:r>
              <a:rPr lang="en-US" sz="1700" dirty="0"/>
              <a:t> of information in different files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Difficulty in accessing data</a:t>
            </a:r>
            <a:r>
              <a:rPr lang="en-US" sz="1700" dirty="0"/>
              <a:t>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Need to write a new program to carry out each new task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Data isolation 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Multiple files and formats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Integrity problems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Integrity constraints  (e.g., account balance &gt; 0) become “buried” in program code rather than being stated explicitly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Hard to add new constraints or change existing ones</a:t>
            </a:r>
            <a:endParaRPr dirty="0"/>
          </a:p>
        </p:txBody>
      </p:sp>
      <p:sp>
        <p:nvSpPr>
          <p:cNvPr id="168" name="Google Shape;168;p12"/>
          <p:cNvSpPr txBox="1"/>
          <p:nvPr/>
        </p:nvSpPr>
        <p:spPr>
          <a:xfrm>
            <a:off x="768349" y="1142251"/>
            <a:ext cx="762104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early days, database applications were built directly on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of file systems</a:t>
            </a: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which leads to: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Purpose of Database Systems (Cont.)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768351" y="1093791"/>
            <a:ext cx="7656322" cy="399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rgbClr val="FF0000"/>
                </a:solidFill>
              </a:rPr>
              <a:t>Atomicity of updates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Failures may leave database in an inconsistent state with partial updates carried out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Example: Transfer of funds from one account to another should either complete or not happen at all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rgbClr val="FF0000"/>
                </a:solidFill>
              </a:rPr>
              <a:t>Concurrent access </a:t>
            </a:r>
            <a:r>
              <a:rPr lang="en-US" sz="1700" dirty="0"/>
              <a:t>by multiple users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Concurrent access needed for performance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Uncontrolled concurrent accesses can lead to inconsistencies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Ex: Two people reading a balance (say 100) and updating it by withdrawing money (say 50 each) at the same time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Security problems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Hard to provide user access to some, but not all, data</a:t>
            </a:r>
            <a:endParaRPr dirty="0"/>
          </a:p>
          <a:p>
            <a:pPr marL="457200" lvl="1" indent="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 sz="1700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b="1" dirty="0">
                <a:solidFill>
                  <a:srgbClr val="002060"/>
                </a:solidFill>
              </a:rPr>
              <a:t>    Database systems offer solutions to all the above problems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A22D-0CBD-B199-8A92-D60D81364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46DF88-2E39-B638-F218-BFD6A5869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9" t="28263" r="29231" b="39373"/>
          <a:stretch/>
        </p:blipFill>
        <p:spPr bwMode="auto">
          <a:xfrm>
            <a:off x="685800" y="1992049"/>
            <a:ext cx="8614928" cy="3185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121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Data Models</a:t>
            </a:r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768351" y="1057215"/>
            <a:ext cx="7802626" cy="481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A collection of tools for describing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relationships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semantics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constraints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Relational model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Entity-Relationship data model (mainly for database design) 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Object-based data models (Object-oriented and Object-relational)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Semi-structured data model  (XML)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Other older models: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Network model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Hierarchical model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Relational Model</a:t>
            </a:r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body" idx="1"/>
          </p:nvPr>
        </p:nvSpPr>
        <p:spPr>
          <a:xfrm>
            <a:off x="768350" y="1191327"/>
            <a:ext cx="7924546" cy="149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All the data is stored in various tables.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/>
              <a:t>Example of tabular data in the relational model</a:t>
            </a:r>
            <a:endParaRPr/>
          </a:p>
        </p:txBody>
      </p:sp>
      <p:cxnSp>
        <p:nvCxnSpPr>
          <p:cNvPr id="190" name="Google Shape;190;p17"/>
          <p:cNvCxnSpPr/>
          <p:nvPr/>
        </p:nvCxnSpPr>
        <p:spPr>
          <a:xfrm flipH="1">
            <a:off x="4296620" y="2348699"/>
            <a:ext cx="642938" cy="4786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17"/>
          <p:cNvSpPr txBox="1"/>
          <p:nvPr/>
        </p:nvSpPr>
        <p:spPr>
          <a:xfrm>
            <a:off x="4524696" y="2072236"/>
            <a:ext cx="9925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flipH="1">
            <a:off x="3560290" y="2345745"/>
            <a:ext cx="1132285" cy="4679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7"/>
          <p:cNvSpPr txBox="1"/>
          <p:nvPr/>
        </p:nvSpPr>
        <p:spPr>
          <a:xfrm>
            <a:off x="5621840" y="3163194"/>
            <a:ext cx="6960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endParaRPr/>
          </a:p>
        </p:txBody>
      </p:sp>
      <p:cxnSp>
        <p:nvCxnSpPr>
          <p:cNvPr id="194" name="Google Shape;194;p17"/>
          <p:cNvCxnSpPr/>
          <p:nvPr/>
        </p:nvCxnSpPr>
        <p:spPr>
          <a:xfrm flipH="1">
            <a:off x="4866595" y="3327914"/>
            <a:ext cx="567785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7"/>
          <p:cNvCxnSpPr/>
          <p:nvPr/>
        </p:nvCxnSpPr>
        <p:spPr>
          <a:xfrm flipH="1">
            <a:off x="4866594" y="3327915"/>
            <a:ext cx="567786" cy="14303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6" name="Google Shape;196;p17" descr="Edgar F. Cod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1970" y="4330436"/>
            <a:ext cx="905257" cy="85565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7057993" y="5374285"/>
            <a:ext cx="18932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Ted Codd</a:t>
            </a:r>
            <a:br>
              <a:rPr lang="en-US" sz="1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Turing Award 1981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4">
            <a:alphaModFix/>
          </a:blip>
          <a:srcRect b="43026"/>
          <a:stretch/>
        </p:blipFill>
        <p:spPr>
          <a:xfrm>
            <a:off x="1070010" y="2741510"/>
            <a:ext cx="3869548" cy="369951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BA8899-EAB8-45B5-8180-78F4EA776030}"/>
                  </a:ext>
                </a:extLst>
              </p14:cNvPr>
              <p14:cNvContentPartPr/>
              <p14:nvPr/>
            </p14:nvContentPartPr>
            <p14:xfrm>
              <a:off x="7602071" y="6222743"/>
              <a:ext cx="741960" cy="12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BA8899-EAB8-45B5-8180-78F4EA7760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3431" y="6213743"/>
                <a:ext cx="759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7753E2-AEAD-4291-8F24-A0CC902D6C5F}"/>
                  </a:ext>
                </a:extLst>
              </p14:cNvPr>
              <p14:cNvContentPartPr/>
              <p14:nvPr/>
            </p14:nvContentPartPr>
            <p14:xfrm>
              <a:off x="2659631" y="2891663"/>
              <a:ext cx="11880" cy="5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7753E2-AEAD-4291-8F24-A0CC902D6C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0991" y="2882663"/>
                <a:ext cx="29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3C6AD8-B144-4D2F-A257-BB32C4D4E3CA}"/>
                  </a:ext>
                </a:extLst>
              </p14:cNvPr>
              <p14:cNvContentPartPr/>
              <p14:nvPr/>
            </p14:nvContentPartPr>
            <p14:xfrm>
              <a:off x="2716511" y="3019103"/>
              <a:ext cx="792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3C6AD8-B144-4D2F-A257-BB32C4D4E3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7871" y="3010463"/>
                <a:ext cx="255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CB00D6-A701-4751-93DB-E05E771C5E00}"/>
                  </a:ext>
                </a:extLst>
              </p14:cNvPr>
              <p14:cNvContentPartPr/>
              <p14:nvPr/>
            </p14:nvContentPartPr>
            <p14:xfrm>
              <a:off x="3783551" y="3094703"/>
              <a:ext cx="6480" cy="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CB00D6-A701-4751-93DB-E05E771C5E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4551" y="3086063"/>
                <a:ext cx="2412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CE81E9-689D-4E45-9D09-A01CEB3E7A6C}"/>
              </a:ext>
            </a:extLst>
          </p:cNvPr>
          <p:cNvGrpSpPr/>
          <p:nvPr/>
        </p:nvGrpSpPr>
        <p:grpSpPr>
          <a:xfrm>
            <a:off x="1200551" y="3459383"/>
            <a:ext cx="1197360" cy="224280"/>
            <a:chOff x="1200551" y="3459383"/>
            <a:chExt cx="119736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98E28-296A-4932-B602-3E734506F0D1}"/>
                    </a:ext>
                  </a:extLst>
                </p14:cNvPr>
                <p14:cNvContentPartPr/>
                <p14:nvPr/>
              </p14:nvContentPartPr>
              <p14:xfrm>
                <a:off x="1200551" y="3675023"/>
                <a:ext cx="229680" cy="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98E28-296A-4932-B602-3E734506F0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1551" y="3666023"/>
                  <a:ext cx="247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CDE6E8-F8E4-4699-B07C-23FEF6E5E43D}"/>
                    </a:ext>
                  </a:extLst>
                </p14:cNvPr>
                <p14:cNvContentPartPr/>
                <p14:nvPr/>
              </p14:nvContentPartPr>
              <p14:xfrm>
                <a:off x="1482431" y="3459383"/>
                <a:ext cx="915480" cy="21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CDE6E8-F8E4-4699-B07C-23FEF6E5E4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73431" y="3450743"/>
                  <a:ext cx="933120" cy="231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 Sample Relational Database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9678" y="727075"/>
            <a:ext cx="3420192" cy="57393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4AA0E8-C94A-4F8C-8664-92B8A8ED4067}"/>
                  </a:ext>
                </a:extLst>
              </p14:cNvPr>
              <p14:cNvContentPartPr/>
              <p14:nvPr/>
            </p14:nvContentPartPr>
            <p14:xfrm>
              <a:off x="4743671" y="3960143"/>
              <a:ext cx="414000" cy="12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4AA0E8-C94A-4F8C-8664-92B8A8ED40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4671" y="3951143"/>
                <a:ext cx="431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6E989F-7905-42E2-8D4C-615C58663217}"/>
                  </a:ext>
                </a:extLst>
              </p14:cNvPr>
              <p14:cNvContentPartPr/>
              <p14:nvPr/>
            </p14:nvContentPartPr>
            <p14:xfrm>
              <a:off x="5489951" y="6365303"/>
              <a:ext cx="212760" cy="12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6E989F-7905-42E2-8D4C-615C586632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0951" y="6356663"/>
                <a:ext cx="230400" cy="1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Levels of Abstraction</a:t>
            </a:r>
            <a:endParaRPr dirty="0"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768350" y="1093790"/>
            <a:ext cx="763880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Physical level</a:t>
            </a:r>
            <a:r>
              <a:rPr lang="en-US" sz="1700" dirty="0">
                <a:solidFill>
                  <a:srgbClr val="002060"/>
                </a:solidFill>
              </a:rPr>
              <a:t>:</a:t>
            </a:r>
            <a:r>
              <a:rPr lang="en-US" sz="1700" b="1" dirty="0">
                <a:solidFill>
                  <a:srgbClr val="002060"/>
                </a:solidFill>
              </a:rPr>
              <a:t> </a:t>
            </a:r>
            <a:r>
              <a:rPr lang="en-US" sz="1700" dirty="0"/>
              <a:t>describes </a:t>
            </a:r>
            <a:r>
              <a:rPr lang="en-US" sz="1700" dirty="0">
                <a:solidFill>
                  <a:srgbClr val="FF0000"/>
                </a:solidFill>
              </a:rPr>
              <a:t>how</a:t>
            </a:r>
            <a:r>
              <a:rPr lang="en-US" sz="1700" dirty="0"/>
              <a:t> a record (e.g., instructor) is stored. </a:t>
            </a:r>
            <a:r>
              <a:rPr lang="en-US" sz="1400" dirty="0" err="1"/>
              <a:t>Location,size,blocks</a:t>
            </a:r>
            <a:r>
              <a:rPr lang="en-US" sz="1400" dirty="0"/>
              <a:t> of </a:t>
            </a:r>
            <a:r>
              <a:rPr lang="en-US" sz="1400" dirty="0" err="1"/>
              <a:t>storage,which</a:t>
            </a:r>
            <a:r>
              <a:rPr lang="en-US" sz="1400" dirty="0"/>
              <a:t> </a:t>
            </a:r>
            <a:r>
              <a:rPr lang="en-US" sz="1400" dirty="0" err="1"/>
              <a:t>file,memory</a:t>
            </a:r>
            <a:r>
              <a:rPr lang="en-US" sz="1400" dirty="0"/>
              <a:t> used</a:t>
            </a:r>
            <a:endParaRPr sz="1400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Logical level</a:t>
            </a:r>
            <a:r>
              <a:rPr lang="en-US" sz="1700" dirty="0">
                <a:solidFill>
                  <a:srgbClr val="002060"/>
                </a:solidFill>
              </a:rPr>
              <a:t>:</a:t>
            </a:r>
            <a:r>
              <a:rPr lang="en-US" sz="1700" b="1" dirty="0">
                <a:solidFill>
                  <a:srgbClr val="002060"/>
                </a:solidFill>
              </a:rPr>
              <a:t> </a:t>
            </a:r>
            <a:r>
              <a:rPr lang="en-US" sz="1700" dirty="0">
                <a:solidFill>
                  <a:srgbClr val="00B050"/>
                </a:solidFill>
              </a:rPr>
              <a:t>describes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FF0000"/>
                </a:solidFill>
              </a:rPr>
              <a:t>what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en-US" sz="1700" dirty="0"/>
              <a:t> stored in database, and the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relationships</a:t>
            </a:r>
            <a:r>
              <a:rPr lang="en-US" sz="1700" dirty="0"/>
              <a:t> among the data.-how data is represented in table format.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b="1" dirty="0"/>
              <a:t>	type</a:t>
            </a:r>
            <a:r>
              <a:rPr lang="en-US" sz="1700" dirty="0"/>
              <a:t> </a:t>
            </a:r>
            <a:r>
              <a:rPr lang="en-US" sz="1700" i="1" dirty="0"/>
              <a:t>instructor</a:t>
            </a:r>
            <a:r>
              <a:rPr lang="en-US" sz="1700" dirty="0"/>
              <a:t> = </a:t>
            </a:r>
            <a:r>
              <a:rPr lang="en-US" sz="1700" b="1" dirty="0"/>
              <a:t>record</a:t>
            </a:r>
            <a:endParaRPr sz="1700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dirty="0"/>
              <a:t>		</a:t>
            </a:r>
            <a:r>
              <a:rPr lang="en-US" sz="1700" i="1" dirty="0"/>
              <a:t>ID</a:t>
            </a:r>
            <a:r>
              <a:rPr lang="en-US" sz="1700" dirty="0"/>
              <a:t> : string; 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/>
              <a:t>name</a:t>
            </a:r>
            <a:r>
              <a:rPr lang="en-US" sz="1700" dirty="0"/>
              <a:t> : string;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 err="1"/>
              <a:t>dept_name</a:t>
            </a:r>
            <a:r>
              <a:rPr lang="en-US" sz="1700" dirty="0"/>
              <a:t> : string;</a:t>
            </a:r>
            <a:br>
              <a:rPr lang="en-US" sz="1700" dirty="0"/>
            </a:br>
            <a:r>
              <a:rPr lang="en-US" sz="1700" dirty="0"/>
              <a:t>	</a:t>
            </a:r>
            <a:r>
              <a:rPr lang="en-US" sz="1700" i="1" dirty="0"/>
              <a:t>salary</a:t>
            </a:r>
            <a:r>
              <a:rPr lang="en-US" sz="1700" dirty="0"/>
              <a:t> : integer;</a:t>
            </a:r>
            <a:endParaRPr dirty="0"/>
          </a:p>
          <a:p>
            <a:pPr marL="1771650" lvl="4" indent="-228600" algn="l" rtl="0">
              <a:spcBef>
                <a:spcPts val="595"/>
              </a:spcBef>
              <a:spcAft>
                <a:spcPts val="0"/>
              </a:spcAft>
              <a:buSzPts val="1275"/>
              <a:buNone/>
            </a:pPr>
            <a:r>
              <a:rPr lang="en-US" sz="1700" b="1" dirty="0"/>
              <a:t>end</a:t>
            </a:r>
            <a:r>
              <a:rPr lang="en-US" sz="1700" dirty="0"/>
              <a:t>;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View  level</a:t>
            </a:r>
            <a:r>
              <a:rPr lang="en-US" sz="1700" dirty="0">
                <a:solidFill>
                  <a:srgbClr val="002060"/>
                </a:solidFill>
              </a:rPr>
              <a:t>:</a:t>
            </a:r>
            <a:r>
              <a:rPr lang="en-US" sz="1700" b="1" dirty="0">
                <a:solidFill>
                  <a:srgbClr val="002060"/>
                </a:solidFill>
              </a:rPr>
              <a:t> </a:t>
            </a:r>
            <a:r>
              <a:rPr lang="en-US" sz="1700" dirty="0"/>
              <a:t>application programs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hide details of data types</a:t>
            </a:r>
            <a:r>
              <a:rPr lang="en-US" sz="1700" dirty="0"/>
              <a:t>.  Views can also hide information (such as an employee’s salary) for s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ecurity</a:t>
            </a:r>
            <a:r>
              <a:rPr lang="en-US" sz="1700" dirty="0"/>
              <a:t> purposes. </a:t>
            </a:r>
            <a:endParaRPr sz="1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266872-64DE-4F65-B5F5-C7B90A2A9A5B}"/>
              </a:ext>
            </a:extLst>
          </p:cNvPr>
          <p:cNvSpPr/>
          <p:nvPr/>
        </p:nvSpPr>
        <p:spPr>
          <a:xfrm>
            <a:off x="1058779" y="4643300"/>
            <a:ext cx="7316871" cy="19491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Definition : database systems are made up of </a:t>
            </a:r>
            <a:r>
              <a:rPr lang="en-US" sz="2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complex data structures</a:t>
            </a:r>
            <a:r>
              <a:rPr lang="en-US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.to ease user interaction with database the developers hide </a:t>
            </a:r>
            <a:r>
              <a:rPr lang="en-US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internal irrelevant </a:t>
            </a:r>
            <a:r>
              <a:rPr lang="en-US" dirty="0" err="1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detsils</a:t>
            </a:r>
            <a:r>
              <a:rPr lang="en-US" dirty="0">
                <a:ln w="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from the users. The process </a:t>
            </a:r>
            <a:r>
              <a:rPr 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of hiding this irrelevant data from the users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is called data abstraction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75B84A-D71B-4B2F-8F12-5DD851EB0B0D}"/>
                  </a:ext>
                </a:extLst>
              </p14:cNvPr>
              <p14:cNvContentPartPr/>
              <p14:nvPr/>
            </p14:nvContentPartPr>
            <p14:xfrm>
              <a:off x="2730551" y="2646143"/>
              <a:ext cx="183600" cy="14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75B84A-D71B-4B2F-8F12-5DD851EB0B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1551" y="2637143"/>
                <a:ext cx="201240" cy="16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1: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View of Data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948690" y="1151971"/>
            <a:ext cx="45491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architecture for a database system 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709" y="1799807"/>
            <a:ext cx="5012055" cy="293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768350" y="17843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Instances and Schemas</a:t>
            </a:r>
            <a:endParaRPr dirty="0"/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768350" y="1201232"/>
            <a:ext cx="7638802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Similar to types and variables in programming languages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>
                <a:solidFill>
                  <a:srgbClr val="0070C0"/>
                </a:solidFill>
              </a:rPr>
              <a:t>Overall design of the database </a:t>
            </a:r>
            <a:r>
              <a:rPr lang="en-US" dirty="0"/>
              <a:t>- Schema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Logical Schema </a:t>
            </a:r>
            <a:r>
              <a:rPr lang="en-US" sz="1700" dirty="0"/>
              <a:t>– the </a:t>
            </a:r>
            <a:r>
              <a:rPr lang="en-US" sz="1700" dirty="0">
                <a:solidFill>
                  <a:srgbClr val="FF0000"/>
                </a:solidFill>
              </a:rPr>
              <a:t>overall logical structure </a:t>
            </a:r>
            <a:r>
              <a:rPr lang="en-US" sz="1700" dirty="0"/>
              <a:t>of the database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Example: The database consists of information about a set of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customers</a:t>
            </a:r>
            <a:r>
              <a:rPr lang="en-US" sz="1700" dirty="0"/>
              <a:t> and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accounts</a:t>
            </a:r>
            <a:r>
              <a:rPr lang="en-US" sz="1700" dirty="0"/>
              <a:t> in a bank and the r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elationship</a:t>
            </a:r>
            <a:r>
              <a:rPr lang="en-US" sz="1700" dirty="0"/>
              <a:t> between them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Analogous to type information of a variable in a program- </a:t>
            </a:r>
            <a:r>
              <a:rPr lang="en-US" sz="1700" dirty="0">
                <a:solidFill>
                  <a:srgbClr val="00B050"/>
                </a:solidFill>
              </a:rPr>
              <a:t>variable declaration</a:t>
            </a:r>
            <a:endParaRPr dirty="0">
              <a:solidFill>
                <a:srgbClr val="00B050"/>
              </a:solidFill>
            </a:endParaRPr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Physical schema </a:t>
            </a:r>
            <a:r>
              <a:rPr lang="en-US" sz="1700" dirty="0"/>
              <a:t>– the overall physical  structure of the database 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Instance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– the actual content of the database at a particular point in time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Analogous to the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value of a variable</a:t>
            </a: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database may also have several schemas at the view level-subschemas.</a:t>
            </a:r>
          </a:p>
          <a:p>
            <a:pPr marL="457200" lvl="1" indent="0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Physical Data Independence </a:t>
            </a:r>
            <a:endParaRPr sz="2800" dirty="0"/>
          </a:p>
        </p:txBody>
      </p:sp>
      <p:sp>
        <p:nvSpPr>
          <p:cNvPr id="234" name="Google Shape;234;p22"/>
          <p:cNvSpPr txBox="1">
            <a:spLocks noGrp="1"/>
          </p:cNvSpPr>
          <p:nvPr>
            <p:ph type="body" idx="1"/>
          </p:nvPr>
        </p:nvSpPr>
        <p:spPr>
          <a:xfrm>
            <a:off x="768350" y="1150544"/>
            <a:ext cx="7558904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Physical Data Independence </a:t>
            </a:r>
            <a:r>
              <a:rPr lang="en-US" sz="1700" dirty="0"/>
              <a:t>– the ability to modify the physical schema without changing the logical schema – </a:t>
            </a:r>
            <a:r>
              <a:rPr lang="en-US" sz="1700" dirty="0" err="1">
                <a:solidFill>
                  <a:schemeClr val="bg1">
                    <a:lumMod val="50000"/>
                  </a:schemeClr>
                </a:solidFill>
              </a:rPr>
              <a:t>Ex: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stored as array or linked list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Applications depend on the logical schema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In general, the interfaces between the various levels and components should be well defined so that changes in some parts do not seriously influence others.</a:t>
            </a:r>
            <a:endParaRPr dirty="0"/>
          </a:p>
          <a:p>
            <a:pPr marL="342900" lvl="0" indent="-259080" algn="l" rtl="0">
              <a:spcBef>
                <a:spcPts val="420"/>
              </a:spcBef>
              <a:spcAft>
                <a:spcPts val="0"/>
              </a:spcAft>
              <a:buSzPts val="1320"/>
              <a:buFont typeface="Noto Sans Symbols"/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Definition Language (DDL)</a:t>
            </a:r>
            <a:endParaRPr dirty="0"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1"/>
          </p:nvPr>
        </p:nvSpPr>
        <p:spPr>
          <a:xfrm>
            <a:off x="768350" y="1106942"/>
            <a:ext cx="7401096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Specification notation for </a:t>
            </a:r>
            <a:r>
              <a:rPr lang="en-US" sz="1700" dirty="0">
                <a:solidFill>
                  <a:schemeClr val="bg2"/>
                </a:solidFill>
              </a:rPr>
              <a:t>defining</a:t>
            </a:r>
            <a:r>
              <a:rPr lang="en-US" sz="1700" dirty="0"/>
              <a:t> the database </a:t>
            </a:r>
            <a:r>
              <a:rPr lang="en-US" sz="1700" dirty="0">
                <a:solidFill>
                  <a:schemeClr val="bg2"/>
                </a:solidFill>
              </a:rPr>
              <a:t>schema</a:t>
            </a:r>
            <a:endParaRPr dirty="0">
              <a:solidFill>
                <a:schemeClr val="bg2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 dirty="0"/>
              <a:t>Example:	</a:t>
            </a:r>
            <a:r>
              <a:rPr lang="en-US" sz="1700" b="1" dirty="0"/>
              <a:t>create table</a:t>
            </a:r>
            <a:r>
              <a:rPr lang="en-US" sz="1700" dirty="0"/>
              <a:t> </a:t>
            </a:r>
            <a:r>
              <a:rPr lang="en-US" sz="1700" i="1" dirty="0"/>
              <a:t>instructor</a:t>
            </a:r>
            <a:r>
              <a:rPr lang="en-US" sz="1700" dirty="0"/>
              <a:t> (</a:t>
            </a:r>
            <a:br>
              <a:rPr lang="en-US" sz="1700" dirty="0"/>
            </a:br>
            <a:r>
              <a:rPr lang="en-US" sz="1700" dirty="0"/>
              <a:t>                             </a:t>
            </a:r>
            <a:r>
              <a:rPr lang="en-US" sz="1700" i="1" dirty="0"/>
              <a:t>ID</a:t>
            </a:r>
            <a:r>
              <a:rPr lang="en-US" sz="1700" dirty="0"/>
              <a:t>                </a:t>
            </a:r>
            <a:r>
              <a:rPr lang="en-US" sz="1700" b="1" dirty="0"/>
              <a:t>char</a:t>
            </a:r>
            <a:r>
              <a:rPr lang="en-US" sz="1700" dirty="0"/>
              <a:t>(5),</a:t>
            </a:r>
            <a:br>
              <a:rPr lang="en-US" sz="1700" dirty="0"/>
            </a:br>
            <a:r>
              <a:rPr lang="en-US" sz="1700" dirty="0"/>
              <a:t>                             </a:t>
            </a:r>
            <a:r>
              <a:rPr lang="en-US" sz="1700" i="1" dirty="0"/>
              <a:t>name           </a:t>
            </a:r>
            <a:r>
              <a:rPr lang="en-US" sz="1700" b="1" dirty="0"/>
              <a:t>varchar</a:t>
            </a:r>
            <a:r>
              <a:rPr lang="en-US" sz="1700" dirty="0"/>
              <a:t>(20)</a:t>
            </a:r>
            <a:r>
              <a:rPr lang="en-US" sz="1700" b="1" dirty="0"/>
              <a:t>,</a:t>
            </a:r>
            <a:br>
              <a:rPr lang="en-US" sz="1700" b="1" i="1" dirty="0"/>
            </a:br>
            <a:r>
              <a:rPr lang="en-US" sz="1700" b="1" i="1" dirty="0"/>
              <a:t>                             </a:t>
            </a:r>
            <a:r>
              <a:rPr lang="en-US" sz="1700" i="1" dirty="0" err="1"/>
              <a:t>dept_name</a:t>
            </a:r>
            <a:r>
              <a:rPr lang="en-US" sz="1700" i="1" dirty="0"/>
              <a:t>  </a:t>
            </a:r>
            <a:r>
              <a:rPr lang="en-US" sz="1700" b="1" dirty="0"/>
              <a:t>varchar</a:t>
            </a:r>
            <a:r>
              <a:rPr lang="en-US" sz="1700" dirty="0"/>
              <a:t>(20),</a:t>
            </a:r>
            <a:br>
              <a:rPr lang="en-US" sz="1700" dirty="0"/>
            </a:br>
            <a:r>
              <a:rPr lang="en-US" sz="1700" dirty="0"/>
              <a:t>                             </a:t>
            </a:r>
            <a:r>
              <a:rPr lang="en-US" sz="1700" i="1" dirty="0"/>
              <a:t>salary</a:t>
            </a:r>
            <a:r>
              <a:rPr lang="en-US" sz="1700" dirty="0"/>
              <a:t>           </a:t>
            </a:r>
            <a:r>
              <a:rPr lang="en-US" sz="1700" b="1" dirty="0"/>
              <a:t>numeric</a:t>
            </a:r>
            <a:r>
              <a:rPr lang="en-US" sz="1700" dirty="0"/>
              <a:t>(8,2))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DDL compiler generates a set of table templates stored in a </a:t>
            </a:r>
            <a:r>
              <a:rPr lang="en-US" sz="1700" b="1" i="1" dirty="0">
                <a:solidFill>
                  <a:srgbClr val="002060"/>
                </a:solidFill>
              </a:rPr>
              <a:t>data dictionary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Data dictionary contains metadata (i.e., data about data)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Database schema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Integrity constraints – domain constrain and referential integrity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Primary key (ID uniquely identifies instructors)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Authorization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Who can access what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Manipulation Language (DML)</a:t>
            </a:r>
            <a:endParaRPr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768349" y="1093790"/>
            <a:ext cx="755002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Language for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accessing</a:t>
            </a:r>
            <a:r>
              <a:rPr lang="en-US" sz="1700" dirty="0"/>
              <a:t> and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updating</a:t>
            </a:r>
            <a:r>
              <a:rPr lang="en-US" sz="1700" dirty="0"/>
              <a:t> the data organized by the appropriate data model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DML also known as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query language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There are basically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types of data-manipulation language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b="1" dirty="0">
                <a:solidFill>
                  <a:srgbClr val="002060"/>
                </a:solidFill>
              </a:rPr>
              <a:t>Procedural DML </a:t>
            </a:r>
            <a:r>
              <a:rPr lang="en-US" dirty="0"/>
              <a:t>--  require a user to specify what data are needed and how to get those data.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b="1" dirty="0">
                <a:solidFill>
                  <a:srgbClr val="002060"/>
                </a:solidFill>
              </a:rPr>
              <a:t>Declarative DML  </a:t>
            </a:r>
            <a:r>
              <a:rPr lang="en-US" dirty="0"/>
              <a:t>-- require a user to specify what data are needed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without specifying how to get those data</a:t>
            </a:r>
            <a:r>
              <a:rPr lang="en-US" dirty="0"/>
              <a:t>. 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Declarative DMLs are usually easier to learn and use than are procedural DMLs.  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Declarative DMLs are also referred to as </a:t>
            </a:r>
            <a:r>
              <a:rPr lang="en-US" dirty="0">
                <a:solidFill>
                  <a:schemeClr val="bg2"/>
                </a:solidFill>
              </a:rPr>
              <a:t>non-procedural</a:t>
            </a:r>
            <a:r>
              <a:rPr lang="en-US" dirty="0"/>
              <a:t> DMLs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The portion of a DML that involves information retrieval is called a </a:t>
            </a:r>
            <a:r>
              <a:rPr lang="en-US" b="1" dirty="0">
                <a:solidFill>
                  <a:schemeClr val="bg2"/>
                </a:solidFill>
              </a:rPr>
              <a:t>query</a:t>
            </a:r>
            <a:r>
              <a:rPr lang="en-US" dirty="0"/>
              <a:t> language.  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SQL </a:t>
            </a:r>
            <a:r>
              <a:rPr lang="en-US" sz="2800" dirty="0">
                <a:solidFill>
                  <a:schemeClr val="accent2"/>
                </a:solidFill>
              </a:rPr>
              <a:t>Query</a:t>
            </a:r>
            <a:r>
              <a:rPr lang="en-US" sz="2800" dirty="0"/>
              <a:t> Language</a:t>
            </a:r>
            <a:endParaRPr dirty="0"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768350" y="1143359"/>
            <a:ext cx="7603292" cy="480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SQL  query language is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nonprocedural</a:t>
            </a:r>
            <a:r>
              <a:rPr lang="en-US" sz="1700" dirty="0"/>
              <a:t>. A query takes as input several tables (possibly only one) and always </a:t>
            </a:r>
            <a:r>
              <a:rPr lang="en-US" sz="1700" dirty="0">
                <a:solidFill>
                  <a:srgbClr val="0070C0"/>
                </a:solidFill>
              </a:rPr>
              <a:t>returns a single table</a:t>
            </a:r>
            <a:r>
              <a:rPr lang="en-US" sz="1700" dirty="0"/>
              <a:t>.</a:t>
            </a:r>
            <a:endParaRPr lang="en-US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Example to find all instructors in Comp. Sci. dept</a:t>
            </a:r>
            <a:endParaRPr lang="en-US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1700" b="1" dirty="0"/>
              <a:t>		select </a:t>
            </a:r>
            <a:r>
              <a:rPr lang="en-US" sz="1700" i="1" dirty="0"/>
              <a:t>name</a:t>
            </a:r>
            <a:br>
              <a:rPr lang="en-US" sz="1700" i="1" dirty="0"/>
            </a:br>
            <a:r>
              <a:rPr lang="en-US" sz="1700" i="1" dirty="0"/>
              <a:t>	</a:t>
            </a:r>
            <a:r>
              <a:rPr lang="en-US" sz="1700" b="1" dirty="0"/>
              <a:t>from </a:t>
            </a:r>
            <a:r>
              <a:rPr lang="en-US" sz="1700" i="1" dirty="0"/>
              <a:t>instructor</a:t>
            </a:r>
            <a:br>
              <a:rPr lang="en-US" sz="1700" i="1" dirty="0"/>
            </a:br>
            <a:r>
              <a:rPr lang="en-US" sz="1700" i="1" dirty="0"/>
              <a:t>	</a:t>
            </a:r>
            <a:r>
              <a:rPr lang="en-US" sz="1700" b="1" dirty="0"/>
              <a:t>where </a:t>
            </a:r>
            <a:r>
              <a:rPr lang="en-US" sz="1700" i="1" dirty="0" err="1"/>
              <a:t>dept_name</a:t>
            </a:r>
            <a:r>
              <a:rPr lang="en-US" sz="1700" i="1" dirty="0"/>
              <a:t> =</a:t>
            </a:r>
            <a:r>
              <a:rPr lang="en-US" sz="1700" dirty="0"/>
              <a:t> 'Comp. Sci.'</a:t>
            </a:r>
          </a:p>
          <a:p>
            <a:pPr marL="342900" lvl="0" indent="0" algn="l" rtl="0">
              <a:spcBef>
                <a:spcPts val="595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To be able to compute complex functions SQL is usually </a:t>
            </a:r>
            <a:r>
              <a:rPr lang="en-US" sz="1700" dirty="0">
                <a:solidFill>
                  <a:schemeClr val="bg2"/>
                </a:solidFill>
              </a:rPr>
              <a:t>embedded </a:t>
            </a:r>
            <a:r>
              <a:rPr lang="en-US" sz="1700" dirty="0"/>
              <a:t>in some higher-level language</a:t>
            </a:r>
            <a:endParaRPr lang="en-US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>
                <a:solidFill>
                  <a:schemeClr val="bg2"/>
                </a:solidFill>
              </a:rPr>
              <a:t>Application programs </a:t>
            </a:r>
            <a:r>
              <a:rPr lang="en-US" sz="1700" dirty="0"/>
              <a:t>generally access databases through one of</a:t>
            </a:r>
            <a:endParaRPr lang="en-US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Language extensions to allow embedded SQL</a:t>
            </a:r>
            <a:endParaRPr lang="en-US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Application program interface (e.g., ODBC/JD</a:t>
            </a:r>
            <a:r>
              <a:rPr lang="en-US" dirty="0"/>
              <a:t>BC) which allow SQL queries to be sent to a database</a:t>
            </a:r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2D208-D334-444F-8045-76B7987423F6}"/>
              </a:ext>
            </a:extLst>
          </p:cNvPr>
          <p:cNvSpPr txBox="1"/>
          <p:nvPr/>
        </p:nvSpPr>
        <p:spPr>
          <a:xfrm>
            <a:off x="1082842" y="5714641"/>
            <a:ext cx="73873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000" b="1" dirty="0">
                <a:solidFill>
                  <a:srgbClr val="002060"/>
                </a:solidFill>
              </a:rPr>
              <a:t>Declarative DML  </a:t>
            </a:r>
            <a:r>
              <a:rPr lang="en-US" sz="1000" dirty="0"/>
              <a:t>-- require a user to specify what data are needed without specifying how to get those data.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05;p18">
            <a:extLst>
              <a:ext uri="{FF2B5EF4-FFF2-40B4-BE49-F238E27FC236}">
                <a16:creationId xmlns:a16="http://schemas.microsoft.com/office/drawing/2014/main" id="{BB0A89F2-D2E9-40D7-9EFB-C0A8D7AC2C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6404" y="113464"/>
            <a:ext cx="3420192" cy="5739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250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Design</a:t>
            </a:r>
            <a:endParaRPr dirty="0"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1"/>
          </p:nvPr>
        </p:nvSpPr>
        <p:spPr>
          <a:xfrm>
            <a:off x="994300" y="1535768"/>
            <a:ext cx="7457242" cy="442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Logical Design –  Deciding on the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database schema</a:t>
            </a:r>
            <a:r>
              <a:rPr lang="en-US" sz="1700" dirty="0"/>
              <a:t>. Database design requires that we find a “good” collection of relation schemas.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Business decision </a:t>
            </a:r>
            <a:r>
              <a:rPr lang="en-US" sz="1700" dirty="0"/>
              <a:t>– </a:t>
            </a:r>
            <a:r>
              <a:rPr lang="en-US" sz="1700" dirty="0">
                <a:solidFill>
                  <a:schemeClr val="bg2"/>
                </a:solidFill>
              </a:rPr>
              <a:t>What</a:t>
            </a:r>
            <a:r>
              <a:rPr lang="en-US" sz="1700" dirty="0"/>
              <a:t> attributes should we record in the database?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Computer Science decision –  What relation schemas should we have and </a:t>
            </a:r>
            <a:r>
              <a:rPr lang="en-US" sz="1700" dirty="0">
                <a:solidFill>
                  <a:schemeClr val="bg2"/>
                </a:solidFill>
              </a:rPr>
              <a:t>how</a:t>
            </a:r>
            <a:r>
              <a:rPr lang="en-US" sz="1700" dirty="0"/>
              <a:t> should the attributes be distributed among the various relation schemas?(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how to group attributes to form tables</a:t>
            </a:r>
            <a:r>
              <a:rPr lang="en-US" sz="1700" dirty="0"/>
              <a:t>)</a:t>
            </a:r>
          </a:p>
          <a:p>
            <a:pPr marL="457200" lvl="1" indent="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dirty="0"/>
              <a:t>(describing data and relationships) (ER and normalization)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Physical Design – Deciding on the physical layout of the database  </a:t>
            </a:r>
          </a:p>
          <a:p>
            <a:pPr marL="0" lvl="0" indent="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sz="2000" dirty="0"/>
              <a:t>             (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form of 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organization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and the </a:t>
            </a:r>
            <a:r>
              <a:rPr lang="en-US" sz="2000" dirty="0">
                <a:solidFill>
                  <a:schemeClr val="tx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storage structures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000" dirty="0"/>
              <a:t>              </a:t>
            </a:r>
            <a:endParaRPr sz="2000"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dirty="0"/>
              <a:t>     </a:t>
            </a:r>
            <a:endParaRPr dirty="0"/>
          </a:p>
        </p:txBody>
      </p:sp>
      <p:sp>
        <p:nvSpPr>
          <p:cNvPr id="263" name="Google Shape;263;p27"/>
          <p:cNvSpPr/>
          <p:nvPr/>
        </p:nvSpPr>
        <p:spPr>
          <a:xfrm>
            <a:off x="768351" y="1089305"/>
            <a:ext cx="814400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process of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designing the general structure of the database</a:t>
            </a: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Engine</a:t>
            </a:r>
            <a:endParaRPr dirty="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768351" y="1154750"/>
            <a:ext cx="7550026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A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database system</a:t>
            </a:r>
            <a:r>
              <a:rPr lang="en-US" sz="1700" dirty="0"/>
              <a:t> is partitioned into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modules</a:t>
            </a:r>
            <a:r>
              <a:rPr lang="en-US" sz="1700" dirty="0"/>
              <a:t> that deal with each of the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responsibilities</a:t>
            </a:r>
            <a:r>
              <a:rPr lang="en-US" sz="1700" dirty="0"/>
              <a:t> of the overall system.  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The functional components of a database system can be divided into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The storage manager, -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giga to tera bytes-disk storage -</a:t>
            </a:r>
            <a:r>
              <a:rPr lang="en-US" sz="1700" dirty="0" err="1">
                <a:solidFill>
                  <a:schemeClr val="accent2">
                    <a:lumMod val="75000"/>
                  </a:schemeClr>
                </a:solidFill>
              </a:rPr>
              <a:t>ssd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The  query processor component, -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facilitate  </a:t>
            </a:r>
            <a:r>
              <a:rPr lang="en-US" sz="1700" dirty="0"/>
              <a:t>data access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The transaction management component.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Storage Manager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768349" y="1046142"/>
            <a:ext cx="763880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A program module that provides the i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nterface</a:t>
            </a:r>
            <a:r>
              <a:rPr lang="en-US" sz="1700" dirty="0"/>
              <a:t> between the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low-level data </a:t>
            </a:r>
            <a:r>
              <a:rPr lang="en-US" sz="1700" dirty="0"/>
              <a:t>stored in the database and the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application programs and queries submitted to the system.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The storage manager is r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esponsible</a:t>
            </a:r>
            <a:r>
              <a:rPr lang="en-US" sz="1700" dirty="0"/>
              <a:t> to the following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tasks</a:t>
            </a:r>
            <a:r>
              <a:rPr lang="en-US" sz="1700" dirty="0"/>
              <a:t>: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Interaction with the </a:t>
            </a:r>
            <a:r>
              <a:rPr lang="en-US" sz="1700" dirty="0">
                <a:solidFill>
                  <a:schemeClr val="tx2"/>
                </a:solidFill>
              </a:rPr>
              <a:t>OS file manager </a:t>
            </a:r>
            <a:endParaRPr dirty="0">
              <a:solidFill>
                <a:schemeClr val="tx2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Efficient storing, retrieving and updating of data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The storage manager components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include: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Authorization and integrity manager- </a:t>
            </a:r>
            <a:r>
              <a:rPr lang="en-US" sz="1700" dirty="0"/>
              <a:t>checks for integrity constrains-checks for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authority</a:t>
            </a:r>
            <a:r>
              <a:rPr lang="en-US" sz="1700" dirty="0"/>
              <a:t> to access data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Transaction manager </a:t>
            </a:r>
            <a:r>
              <a:rPr lang="en-US" sz="1700" dirty="0"/>
              <a:t>–ensure consistency of </a:t>
            </a:r>
            <a:r>
              <a:rPr lang="en-US" sz="1700" dirty="0" err="1"/>
              <a:t>db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concurrent</a:t>
            </a:r>
            <a:r>
              <a:rPr lang="en-US" sz="1700" dirty="0"/>
              <a:t> transaction with out conflicts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File manager- </a:t>
            </a:r>
            <a:r>
              <a:rPr lang="en-US" sz="1700" dirty="0"/>
              <a:t>manages allocation of space on disk and data </a:t>
            </a:r>
            <a:r>
              <a:rPr lang="en-US" dirty="0" err="1"/>
              <a:t>s</a:t>
            </a:r>
            <a:r>
              <a:rPr lang="en-US" sz="1700" dirty="0" err="1"/>
              <a:t>trucures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Buffer manager  </a:t>
            </a:r>
            <a:r>
              <a:rPr lang="en-US" sz="1700" dirty="0"/>
              <a:t>-fetching data from disk to memory and deciding what data to cache.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Understand what is a database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Define a database model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Explain the three layers of a database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Explain the functionality of each component of a database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Storage Manager (Cont.)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68350" y="1082239"/>
            <a:ext cx="7683192" cy="327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The storage manager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implements several data structures </a:t>
            </a:r>
            <a:r>
              <a:rPr lang="en-US" sz="1700" dirty="0"/>
              <a:t>as part of the physical system implementation: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files -- store the database itself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dictionary --  stores metadata about the structure of the database, in particular the schema of the database.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Indices --  can provide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fast access to data </a:t>
            </a:r>
            <a:r>
              <a:rPr lang="en-US" sz="1700" dirty="0"/>
              <a:t>items.  A database index provides pointers to those data items that hold a particular value.  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sz="1700"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Query Processor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68349" y="1143038"/>
            <a:ext cx="7603293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The query processor components include: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DDL  interpreter </a:t>
            </a:r>
            <a:r>
              <a:rPr lang="en-US" sz="1700" dirty="0"/>
              <a:t>--  interprets DDL statements and records the definitions in the data dictionary.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DML compiler </a:t>
            </a:r>
            <a:r>
              <a:rPr lang="en-US" sz="1700" dirty="0"/>
              <a:t>-- translates DML statements in a query language into an 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evaluation plan </a:t>
            </a:r>
            <a:r>
              <a:rPr lang="en-US" sz="1700" dirty="0"/>
              <a:t>consisting of low-level instructions that the query evaluation engine understands.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The DML compiler performs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query optimization</a:t>
            </a:r>
            <a:r>
              <a:rPr lang="en-US" sz="1700" dirty="0"/>
              <a:t>; that is, it picks the lowest cost evaluation plan from among the various alternatives.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Query evaluation engine </a:t>
            </a:r>
            <a:r>
              <a:rPr lang="en-US" sz="1700" dirty="0"/>
              <a:t>-- executes low-level instructions generated by the DML compiler.</a:t>
            </a:r>
            <a:endParaRPr dirty="0"/>
          </a:p>
          <a:p>
            <a:pPr marL="742950" lvl="1" indent="-167005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C4AB7-B653-59C4-6BBF-8C5CF4C2A781}"/>
              </a:ext>
            </a:extLst>
          </p:cNvPr>
          <p:cNvSpPr txBox="1"/>
          <p:nvPr/>
        </p:nvSpPr>
        <p:spPr>
          <a:xfrm>
            <a:off x="3799642" y="7270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data access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Query Processing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68350" y="1093789"/>
            <a:ext cx="7327139" cy="110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1.	Parsing and translation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2.	Optimization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r>
              <a:rPr lang="en-US" sz="1700"/>
              <a:t>3.	Evaluation</a:t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144" y="2368476"/>
            <a:ext cx="5718048" cy="343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Transaction Management</a:t>
            </a:r>
            <a:r>
              <a:rPr lang="en-US" dirty="0"/>
              <a:t>	</a:t>
            </a:r>
            <a:endParaRPr dirty="0"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768350" y="1130367"/>
            <a:ext cx="7567781" cy="366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A</a:t>
            </a:r>
            <a:r>
              <a:rPr lang="en-US" sz="1700" b="1" dirty="0">
                <a:solidFill>
                  <a:srgbClr val="002060"/>
                </a:solidFill>
              </a:rPr>
              <a:t> transaction </a:t>
            </a:r>
            <a:r>
              <a:rPr lang="en-US" sz="1700" dirty="0"/>
              <a:t>is a </a:t>
            </a:r>
            <a:r>
              <a:rPr lang="en-US" sz="17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collection of operations </a:t>
            </a:r>
            <a:r>
              <a:rPr lang="en-US" sz="1700" dirty="0"/>
              <a:t>that performs a single logical function in a database application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Transaction-management component </a:t>
            </a:r>
            <a:r>
              <a:rPr lang="en-US" sz="1700" dirty="0"/>
              <a:t>ensures that the database remains in a </a:t>
            </a:r>
            <a:r>
              <a:rPr lang="en-US" sz="1700" b="1" dirty="0">
                <a:solidFill>
                  <a:schemeClr val="bg2">
                    <a:lumMod val="75000"/>
                  </a:schemeClr>
                </a:solidFill>
              </a:rPr>
              <a:t>consistent</a:t>
            </a:r>
            <a:r>
              <a:rPr lang="en-US" sz="1700" dirty="0"/>
              <a:t> (correct) state </a:t>
            </a:r>
            <a:r>
              <a:rPr lang="en-US" sz="1700" dirty="0">
                <a:solidFill>
                  <a:srgbClr val="00B0F0"/>
                </a:solidFill>
              </a:rPr>
              <a:t>despite system failures </a:t>
            </a:r>
            <a:r>
              <a:rPr lang="en-US" sz="1700" dirty="0"/>
              <a:t>(e.g., power failures and operating system crashes) </a:t>
            </a:r>
            <a:r>
              <a:rPr lang="en-US" sz="1700" dirty="0">
                <a:solidFill>
                  <a:srgbClr val="00B0F0"/>
                </a:solidFill>
              </a:rPr>
              <a:t>and transaction failures</a:t>
            </a:r>
            <a:r>
              <a:rPr lang="en-US" sz="1700" dirty="0"/>
              <a:t>.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b="1" dirty="0">
                <a:solidFill>
                  <a:srgbClr val="002060"/>
                </a:solidFill>
              </a:rPr>
              <a:t>Concurrency-control manager </a:t>
            </a:r>
            <a:r>
              <a:rPr lang="en-US" sz="1700" dirty="0">
                <a:solidFill>
                  <a:srgbClr val="00B0F0"/>
                </a:solidFill>
              </a:rPr>
              <a:t>controls the interaction among the concurrent transactions, </a:t>
            </a:r>
            <a:r>
              <a:rPr lang="en-US" sz="1700" dirty="0"/>
              <a:t>to ensure the consistency of the database.</a:t>
            </a:r>
            <a:r>
              <a:rPr lang="en-US" sz="1700" b="1" dirty="0">
                <a:solidFill>
                  <a:schemeClr val="dk2"/>
                </a:solidFill>
              </a:rPr>
              <a:t> </a:t>
            </a:r>
          </a:p>
          <a:p>
            <a:pPr marL="0" lvl="0" indent="0" algn="l" rtl="0">
              <a:spcBef>
                <a:spcPts val="595"/>
              </a:spcBef>
              <a:spcAft>
                <a:spcPts val="0"/>
              </a:spcAft>
              <a:buSzPts val="1870"/>
              <a:buNone/>
            </a:pPr>
            <a:r>
              <a:rPr lang="en-US" b="1" dirty="0">
                <a:solidFill>
                  <a:schemeClr val="dk2"/>
                </a:solidFill>
              </a:rPr>
              <a:t>(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transactions updates the database concurrently</a:t>
            </a:r>
            <a:r>
              <a:rPr lang="en-US" sz="20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A4B2-4E28-72BC-3A10-AA95B6DCF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98D29F-AADB-825C-9852-F96402C49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5" t="42621" r="25129" b="30484"/>
          <a:stretch/>
        </p:blipFill>
        <p:spPr bwMode="auto">
          <a:xfrm>
            <a:off x="375781" y="2215419"/>
            <a:ext cx="8768219" cy="2619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846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Architecture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body" idx="1"/>
          </p:nvPr>
        </p:nvSpPr>
        <p:spPr>
          <a:xfrm>
            <a:off x="768350" y="1093788"/>
            <a:ext cx="73547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 dirty="0"/>
              <a:t>Centralized databases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One to a few cores, shared memory –</a:t>
            </a:r>
            <a:r>
              <a:rPr lang="en-US" sz="1400" dirty="0">
                <a:solidFill>
                  <a:srgbClr val="00B0F0"/>
                </a:solidFill>
              </a:rPr>
              <a:t>DB and the sever is in same machine</a:t>
            </a:r>
            <a:endParaRPr sz="1400" dirty="0">
              <a:solidFill>
                <a:srgbClr val="00B0F0"/>
              </a:solidFill>
            </a:endParaR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 dirty="0"/>
              <a:t>Client-server,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One server machine executes work on behalf of multiple client machines.</a:t>
            </a:r>
            <a:endParaRPr dirty="0"/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 dirty="0"/>
              <a:t>Parallel databases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Many core </a:t>
            </a:r>
            <a:r>
              <a:rPr lang="en-US" sz="1700" dirty="0">
                <a:solidFill>
                  <a:srgbClr val="00B0F0"/>
                </a:solidFill>
              </a:rPr>
              <a:t>shared memory</a:t>
            </a:r>
            <a:endParaRPr dirty="0">
              <a:solidFill>
                <a:srgbClr val="00B0F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rgbClr val="00B0F0"/>
                </a:solidFill>
              </a:rPr>
              <a:t>Shared disk</a:t>
            </a:r>
            <a:endParaRPr dirty="0">
              <a:solidFill>
                <a:srgbClr val="00B0F0"/>
              </a:solidFill>
            </a:endParaRPr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>
                <a:solidFill>
                  <a:srgbClr val="00B0F0"/>
                </a:solidFill>
              </a:rPr>
              <a:t>Shared nothing</a:t>
            </a:r>
            <a:endParaRPr dirty="0">
              <a:solidFill>
                <a:srgbClr val="00B0F0"/>
              </a:solidFill>
            </a:endParaRPr>
          </a:p>
          <a:p>
            <a:pPr marL="342900" lvl="0" indent="-342900" algn="l" rtl="0">
              <a:spcBef>
                <a:spcPts val="630"/>
              </a:spcBef>
              <a:spcAft>
                <a:spcPts val="0"/>
              </a:spcAft>
              <a:buSzPts val="1980"/>
              <a:buFont typeface="Noto Sans Symbols"/>
              <a:buChar char="▪"/>
            </a:pPr>
            <a:r>
              <a:rPr lang="en-US" sz="1800" dirty="0"/>
              <a:t>Distributed databases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Geographical distribution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Schema/data heterogeneity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768349" y="117474"/>
            <a:ext cx="8137111" cy="76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Architecture </a:t>
            </a:r>
            <a:br>
              <a:rPr lang="en-US" dirty="0"/>
            </a:br>
            <a:r>
              <a:rPr lang="en-US" dirty="0"/>
              <a:t>(Centralized/Shared-Memory)</a:t>
            </a:r>
            <a:endParaRPr dirty="0"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t="28827" b="-1"/>
          <a:stretch/>
        </p:blipFill>
        <p:spPr>
          <a:xfrm>
            <a:off x="2091909" y="837113"/>
            <a:ext cx="5489989" cy="561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AE22BD-5BD6-48CF-8A28-82FB43A1F207}"/>
              </a:ext>
            </a:extLst>
          </p:cNvPr>
          <p:cNvSpPr txBox="1"/>
          <p:nvPr/>
        </p:nvSpPr>
        <p:spPr>
          <a:xfrm>
            <a:off x="5559551" y="5377190"/>
            <a:ext cx="3778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how different components of a </a:t>
            </a:r>
            <a:r>
              <a:rPr lang="en-US" dirty="0" err="1"/>
              <a:t>db</a:t>
            </a:r>
            <a:r>
              <a:rPr lang="en-US" dirty="0"/>
              <a:t> engines are connected to each other.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Applications</a:t>
            </a:r>
            <a:endParaRPr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1154097" y="1569919"/>
            <a:ext cx="7359588" cy="33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Two-tier architecture --  the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application resides at the client machine</a:t>
            </a:r>
            <a:r>
              <a:rPr lang="en-US" sz="1700" dirty="0"/>
              <a:t>, where it invokes database system functionality at the server machine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Three-tier architecture -- the client machine acts as a front end and does not contain any direct database calls. 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The client end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communicates with an application server</a:t>
            </a:r>
            <a:r>
              <a:rPr lang="en-US" sz="1700" dirty="0"/>
              <a:t>, usually through a forms interface.  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The application server in turn communicates with a database system to access data.  </a:t>
            </a:r>
            <a:endParaRPr dirty="0"/>
          </a:p>
          <a:p>
            <a:pPr marL="342900" lvl="0" indent="-224155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None/>
            </a:pPr>
            <a:endParaRPr dirty="0"/>
          </a:p>
        </p:txBody>
      </p:sp>
      <p:sp>
        <p:nvSpPr>
          <p:cNvPr id="327" name="Google Shape;327;p36"/>
          <p:cNvSpPr txBox="1"/>
          <p:nvPr/>
        </p:nvSpPr>
        <p:spPr>
          <a:xfrm>
            <a:off x="768350" y="1170432"/>
            <a:ext cx="709549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applications are usually partitioned into two or three parts</a:t>
            </a:r>
            <a:endParaRPr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06E8E0-E1C0-4E4E-B4F4-A9387E1E8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" t="21881" r="35000" b="19772"/>
          <a:stretch/>
        </p:blipFill>
        <p:spPr bwMode="auto">
          <a:xfrm>
            <a:off x="630315" y="4439194"/>
            <a:ext cx="3421380" cy="1950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1C4833E-5F33-44BA-8F4E-F988BFE88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1" t="21424" r="35897" b="20683"/>
          <a:stretch/>
        </p:blipFill>
        <p:spPr bwMode="auto">
          <a:xfrm>
            <a:off x="4316095" y="4454434"/>
            <a:ext cx="3390900" cy="1935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12B5FA-91F4-4041-8BDD-D65CFCA6959C}"/>
              </a:ext>
            </a:extLst>
          </p:cNvPr>
          <p:cNvSpPr txBox="1"/>
          <p:nvPr/>
        </p:nvSpPr>
        <p:spPr>
          <a:xfrm>
            <a:off x="6858000" y="57440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architecture of applications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Two-tier and three-tier architectures</a:t>
            </a:r>
            <a:endParaRPr dirty="0"/>
          </a:p>
        </p:txBody>
      </p:sp>
      <p:sp>
        <p:nvSpPr>
          <p:cNvPr id="334" name="Google Shape;334;p37"/>
          <p:cNvSpPr/>
          <p:nvPr/>
        </p:nvSpPr>
        <p:spPr>
          <a:xfrm>
            <a:off x="5934075" y="2765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6038850" y="396597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6000750" y="4670823"/>
            <a:ext cx="923925" cy="158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638" y="1378918"/>
            <a:ext cx="6568649" cy="42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Users</a:t>
            </a:r>
            <a:endParaRPr dirty="0"/>
          </a:p>
        </p:txBody>
      </p:sp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t="-1" b="46319"/>
          <a:stretch/>
        </p:blipFill>
        <p:spPr>
          <a:xfrm>
            <a:off x="1152940" y="1114976"/>
            <a:ext cx="7291748" cy="56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B4C032D-21F6-4647-9B93-FA26F247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68351" y="0"/>
            <a:ext cx="786130" cy="78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Outline</a:t>
            </a:r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768351" y="1093791"/>
            <a:ext cx="7851394" cy="353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Database-System Applications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Purpose of Database Systems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View of Data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Languages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Design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Engine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Architecture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Database Users and Administrators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 dirty="0"/>
              <a:t>History of Database Systems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Database Administrator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976545" y="1799577"/>
            <a:ext cx="7301824" cy="40594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Schema definition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Storage structure and access-method definition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Schema and physical-organization </a:t>
            </a:r>
            <a:r>
              <a:rPr lang="en-US" sz="1700" dirty="0">
                <a:solidFill>
                  <a:srgbClr val="FF0000"/>
                </a:solidFill>
              </a:rPr>
              <a:t>modification</a:t>
            </a:r>
            <a:endParaRPr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Granting of authorization for data access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Routine maintenance</a:t>
            </a:r>
            <a:endParaRPr dirty="0"/>
          </a:p>
          <a:p>
            <a:pPr marL="800100" lvl="1" indent="-342900">
              <a:buFont typeface="Noto Sans Symbols"/>
              <a:buChar char="▪"/>
            </a:pPr>
            <a:r>
              <a:rPr lang="en-US" dirty="0"/>
              <a:t>Periodically backing up the database</a:t>
            </a:r>
            <a:endParaRPr dirty="0"/>
          </a:p>
          <a:p>
            <a:pPr marL="800100" lvl="1" indent="-342900">
              <a:buFont typeface="Noto Sans Symbols"/>
              <a:buChar char="▪"/>
            </a:pPr>
            <a:r>
              <a:rPr lang="en-US" dirty="0"/>
              <a:t>Ensuring that enough </a:t>
            </a:r>
            <a:r>
              <a:rPr lang="en-US" dirty="0">
                <a:solidFill>
                  <a:schemeClr val="accent2"/>
                </a:solidFill>
              </a:rPr>
              <a:t>free disk space </a:t>
            </a:r>
            <a:r>
              <a:rPr lang="en-US" dirty="0"/>
              <a:t>is available for normal operations, and upgrading disk space as required</a:t>
            </a:r>
            <a:endParaRPr dirty="0"/>
          </a:p>
          <a:p>
            <a:pPr marL="800100" lvl="1" indent="-342900">
              <a:buFont typeface="Noto Sans Symbols"/>
              <a:buChar char="▪"/>
            </a:pPr>
            <a:r>
              <a:rPr lang="en-US" dirty="0"/>
              <a:t>Monitoring jobs running on the database</a:t>
            </a:r>
            <a:endParaRPr dirty="0"/>
          </a:p>
        </p:txBody>
      </p:sp>
      <p:sp>
        <p:nvSpPr>
          <p:cNvPr id="352" name="Google Shape;352;p39"/>
          <p:cNvSpPr/>
          <p:nvPr/>
        </p:nvSpPr>
        <p:spPr>
          <a:xfrm>
            <a:off x="768351" y="1135533"/>
            <a:ext cx="751001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person who has central control over the system is called a </a:t>
            </a:r>
            <a:r>
              <a:rPr lang="en-US" sz="1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administrator </a:t>
            </a:r>
            <a:r>
              <a:rPr lang="en-US" sz="17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DBA</a:t>
            </a:r>
            <a:r>
              <a:rPr lang="en-US" sz="17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  </a:t>
            </a:r>
            <a:r>
              <a:rPr lang="en-US" sz="17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US" sz="17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of a DBA include: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1"/>
          </p:nvPr>
        </p:nvSpPr>
        <p:spPr>
          <a:xfrm>
            <a:off x="768351" y="1121664"/>
            <a:ext cx="7692068" cy="490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1950s and early 1960s: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Data processing using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</a:rPr>
              <a:t>magnetic tapes </a:t>
            </a:r>
            <a:r>
              <a:rPr lang="en-US" sz="1700" dirty="0"/>
              <a:t>for storage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Tapes provided only sequential access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Punched cards for input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sz="1700" dirty="0"/>
              <a:t>Late 1960s and 1970s: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Hard disks allowed direct access to data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Network and hierarchical data models in widespread use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Ted Codd defines the relational data model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Would win the ACM Turing Award for this work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IBM Research begins System R prototype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UC Berkeley (Michael </a:t>
            </a:r>
            <a:r>
              <a:rPr lang="en-US" sz="1700" dirty="0" err="1"/>
              <a:t>Stonebraker</a:t>
            </a:r>
            <a:r>
              <a:rPr lang="en-US" sz="1700" dirty="0"/>
              <a:t>) begins Ingres prototype</a:t>
            </a:r>
            <a:endParaRPr dirty="0"/>
          </a:p>
          <a:p>
            <a:pPr marL="1085850" lvl="2" indent="-228600" algn="l" rtl="0"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 dirty="0"/>
              <a:t>Oracle releases first commercial relational database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 dirty="0"/>
              <a:t>High-performance (for the era) transaction processing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 (Cont.)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768350" y="1191326"/>
            <a:ext cx="762104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1980s: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Research relational prototypes evolve into commercial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SQL becomes industrial standard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Parallel and distributed database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Wisconsin, IBM, Teradata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Object-oriented database systems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1990s: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Large decision support and data-mining applications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Large multi-terabyte data warehouses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Emergence of Web commerce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History of Database Systems (Cont.)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768350" y="1179135"/>
            <a:ext cx="7665435" cy="48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2000s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Big data storage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Google BigTable, Yahoo PNuts, Amazon, 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“NoSQL” systems.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Big data analysis: beyond SQL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Map reduce and friends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▪"/>
            </a:pPr>
            <a:r>
              <a:rPr lang="en-US" sz="1700"/>
              <a:t>2010s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sz="1700"/>
              <a:t>SQL reloaded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SQL front end to Map Reduce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Massively parallel database systems</a:t>
            </a:r>
            <a:endParaRPr/>
          </a:p>
          <a:p>
            <a:pPr marL="1085850" lvl="2" indent="-22860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Multi-core main-memory databases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3E17E-5EB7-DC11-EED3-64689F0C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303" y="1569308"/>
            <a:ext cx="7772400" cy="1143000"/>
          </a:xfrm>
        </p:spPr>
        <p:txBody>
          <a:bodyPr/>
          <a:lstStyle/>
          <a:p>
            <a:r>
              <a:rPr lang="en-US" dirty="0"/>
              <a:t>Summery</a:t>
            </a:r>
          </a:p>
        </p:txBody>
      </p:sp>
    </p:spTree>
    <p:extLst>
      <p:ext uri="{BB962C8B-B14F-4D97-AF65-F5344CB8AC3E}">
        <p14:creationId xmlns:p14="http://schemas.microsoft.com/office/powerpoint/2010/main" val="17391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ctrTitle" idx="4294967295"/>
          </p:nvPr>
        </p:nvSpPr>
        <p:spPr>
          <a:xfrm>
            <a:off x="1657350" y="2571750"/>
            <a:ext cx="58293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of Chapter 1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A7D033-6963-4C14-88BB-E060C9711D21}"/>
              </a:ext>
            </a:extLst>
          </p:cNvPr>
          <p:cNvSpPr txBox="1"/>
          <p:nvPr/>
        </p:nvSpPr>
        <p:spPr>
          <a:xfrm>
            <a:off x="1122217" y="3552756"/>
            <a:ext cx="6338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nirosha.dinayadura@unt.edu</a:t>
            </a:r>
          </a:p>
        </p:txBody>
      </p:sp>
    </p:spTree>
    <p:extLst>
      <p:ext uri="{BB962C8B-B14F-4D97-AF65-F5344CB8AC3E}">
        <p14:creationId xmlns:p14="http://schemas.microsoft.com/office/powerpoint/2010/main" val="1565484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804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0052-FDEC-AD63-41CE-3E04BFD5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Voice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5AC9-642E-9AB4-FCCD-3781F42E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0- Silent voice /No talking</a:t>
            </a:r>
          </a:p>
          <a:p>
            <a:r>
              <a:rPr lang="en-US" dirty="0"/>
              <a:t>1- Wisper voice/Partner talk</a:t>
            </a:r>
          </a:p>
          <a:p>
            <a:r>
              <a:rPr lang="en-US" dirty="0"/>
              <a:t>2-Normal voice/Table talk</a:t>
            </a:r>
          </a:p>
          <a:p>
            <a:r>
              <a:rPr lang="en-US" dirty="0"/>
              <a:t>3-Loud proud voice</a:t>
            </a:r>
            <a:r>
              <a:rPr lang="en-US"/>
              <a:t>/Classroom talk</a:t>
            </a:r>
          </a:p>
        </p:txBody>
      </p:sp>
    </p:spTree>
    <p:extLst>
      <p:ext uri="{BB962C8B-B14F-4D97-AF65-F5344CB8AC3E}">
        <p14:creationId xmlns:p14="http://schemas.microsoft.com/office/powerpoint/2010/main" val="2899059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E1F4-0A9B-C95D-72F8-1B495C3C3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CSCE 5350</a:t>
            </a:r>
            <a:br>
              <a:rPr lang="en-US" dirty="0"/>
            </a:br>
            <a:r>
              <a:rPr lang="en-US" dirty="0"/>
              <a:t>FDB</a:t>
            </a:r>
          </a:p>
        </p:txBody>
      </p:sp>
    </p:spTree>
    <p:extLst>
      <p:ext uri="{BB962C8B-B14F-4D97-AF65-F5344CB8AC3E}">
        <p14:creationId xmlns:p14="http://schemas.microsoft.com/office/powerpoint/2010/main" val="215566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</a:t>
            </a:r>
            <a:endParaRPr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28" y="1650768"/>
            <a:ext cx="3704332" cy="3951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>
            <a:spLocks noGrp="1"/>
          </p:cNvSpPr>
          <p:nvPr>
            <p:ph type="body" idx="4"/>
          </p:nvPr>
        </p:nvSpPr>
        <p:spPr>
          <a:xfrm>
            <a:off x="4645025" y="1557803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How many users?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How do they know if it is you?</a:t>
            </a:r>
            <a:endParaRPr dirty="0"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700"/>
              <a:buChar char="●"/>
            </a:pPr>
            <a:r>
              <a:rPr lang="en-US" dirty="0"/>
              <a:t>How do they determine which </a:t>
            </a:r>
            <a:endParaRPr dirty="0"/>
          </a:p>
          <a:p>
            <a:pPr marL="0" lvl="0" indent="0" algn="l" rtl="0">
              <a:spcBef>
                <a:spcPts val="595"/>
              </a:spcBef>
              <a:spcAft>
                <a:spcPts val="0"/>
              </a:spcAft>
              <a:buSzPts val="1700"/>
              <a:buNone/>
            </a:pPr>
            <a:r>
              <a:rPr lang="en-US" dirty="0"/>
              <a:t>      information to display to you?</a:t>
            </a:r>
            <a:endParaRPr dirty="0"/>
          </a:p>
          <a:p>
            <a:pPr marL="342900" lvl="0" indent="-234950" algn="l" rtl="0">
              <a:spcBef>
                <a:spcPts val="595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CDA2-A4C2-9021-351A-86C33FFB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0C36-37EE-FF68-5CB0-D5B3CE3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Instructor 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: Dr. Nirosha Dinayadura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Instructor email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 : </a:t>
            </a:r>
            <a:r>
              <a:rPr lang="en-US" b="0" i="0" u="sng" dirty="0">
                <a:solidFill>
                  <a:srgbClr val="333333"/>
                </a:solidFill>
                <a:effectLst/>
                <a:latin typeface="Lato Extended"/>
                <a:hlinkClick r:id="rId2"/>
              </a:rPr>
              <a:t>nirosha.dinayadura@unt.edu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Instructor office hours 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: Friday 3-4 PM (Zoom) by appointment.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Instructor Zoom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: </a:t>
            </a: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https://unt.zoom.us/j/9643878225?pwd=SW1oSm5HUDh4OW5ZaVE5SnRHbW15Zz09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                     Meeting ID: 964 387 8225</a:t>
            </a:r>
            <a:b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                     Passcode: 5000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27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3611-1E2B-D03B-3A7F-CD1DE437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9951-7E53-D6A2-36C8-F18324EB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90% and above A</a:t>
            </a:r>
          </a:p>
          <a:p>
            <a:r>
              <a:rPr lang="en-US" dirty="0"/>
              <a:t>80% and above  B</a:t>
            </a:r>
          </a:p>
          <a:p>
            <a:r>
              <a:rPr lang="en-US" dirty="0"/>
              <a:t>65% and above C</a:t>
            </a:r>
          </a:p>
        </p:txBody>
      </p:sp>
    </p:spTree>
    <p:extLst>
      <p:ext uri="{BB962C8B-B14F-4D97-AF65-F5344CB8AC3E}">
        <p14:creationId xmlns:p14="http://schemas.microsoft.com/office/powerpoint/2010/main" val="455552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FAF-806E-D62B-8B80-D1E38653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Grading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EBC0-FFB6-C9EB-EED5-1F290FCD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Assignments (2) – 20%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Attendance –No Marks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Midterm examination I  -  20% 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Midterm examination II  -  20% 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Quizzes (4) – 20%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1" dirty="0">
                <a:solidFill>
                  <a:srgbClr val="333333"/>
                </a:solidFill>
                <a:effectLst/>
                <a:latin typeface="Lato Extended"/>
              </a:rPr>
              <a:t>Project – 20%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72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9045-23E5-F735-98EF-DAEF0C5C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Policy </a:t>
            </a:r>
            <a:b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94477-DA94-10E2-C06A-BAEEC064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1. Students must maintain a consistent attendance. If a student is absent for more than 3 classes he/she may be dropped from the class.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2. There will be no make-up exams unless there is a university-approved excuse. 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3. Cheating is seriously considered and will be resulted in a dismissal from the class with a failure grade.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4. I will not respond to grading question by email. You must contact your graders regarding your concerns.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Lato Extended"/>
              </a:rPr>
              <a:t>5. You can report to me if there is any concern with graders/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Lato Extended"/>
              </a:rPr>
              <a:t>TAs.</a:t>
            </a:r>
            <a:endParaRPr lang="en-US" b="0" i="0" dirty="0">
              <a:solidFill>
                <a:srgbClr val="333333"/>
              </a:solidFill>
              <a:effectLst/>
              <a:latin typeface="Lato Extended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Lato Extended"/>
              </a:rPr>
              <a:t>All the slides that will be used in this class will come from the textbook of this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98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7B39-AACD-337D-2DA0-C94D4418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EBA6-E0AA-844C-277A-7C9B34816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in class by </a:t>
            </a:r>
            <a:r>
              <a:rPr lang="en-US" dirty="0">
                <a:solidFill>
                  <a:srgbClr val="FF0000"/>
                </a:solidFill>
              </a:rPr>
              <a:t>5.30 pm</a:t>
            </a:r>
          </a:p>
          <a:p>
            <a:r>
              <a:rPr lang="en-US" dirty="0">
                <a:solidFill>
                  <a:srgbClr val="FF0000"/>
                </a:solidFill>
              </a:rPr>
              <a:t>All UNT rules and regulations should be followed.</a:t>
            </a:r>
          </a:p>
        </p:txBody>
      </p:sp>
    </p:spTree>
    <p:extLst>
      <p:ext uri="{BB962C8B-B14F-4D97-AF65-F5344CB8AC3E}">
        <p14:creationId xmlns:p14="http://schemas.microsoft.com/office/powerpoint/2010/main" val="4072835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7B75-63BC-7F2A-0C3E-53D8F1F6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E802-A818-4F25-101C-A72F88E5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7 students per group.</a:t>
            </a:r>
          </a:p>
        </p:txBody>
      </p:sp>
    </p:spTree>
    <p:extLst>
      <p:ext uri="{BB962C8B-B14F-4D97-AF65-F5344CB8AC3E}">
        <p14:creationId xmlns:p14="http://schemas.microsoft.com/office/powerpoint/2010/main" val="3274738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54D0-CCDA-83E0-3675-15638786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TA/Grader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F399-91BE-CAE9-4558-D47075AE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16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4339-C277-BA2F-3E67-F719F4F9C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issues</a:t>
            </a: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648122C-9FDD-24AB-28B9-AB7BEAA93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10" t="28034" r="29616" b="58519"/>
          <a:stretch/>
        </p:blipFill>
        <p:spPr bwMode="auto">
          <a:xfrm>
            <a:off x="417216" y="1939380"/>
            <a:ext cx="6031474" cy="1037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BCD876-1A78-CBA4-257C-C73320BD4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0" t="36695" r="27564" b="37322"/>
          <a:stretch/>
        </p:blipFill>
        <p:spPr bwMode="auto">
          <a:xfrm>
            <a:off x="628650" y="2888551"/>
            <a:ext cx="6861179" cy="2247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1845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51AC32-152B-EF6A-D72D-9C4ACB585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13" t="29630" r="27179" b="59430"/>
          <a:stretch/>
        </p:blipFill>
        <p:spPr bwMode="auto">
          <a:xfrm>
            <a:off x="82525" y="2410825"/>
            <a:ext cx="6488765" cy="844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5845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73FC-9EF6-A3A5-D74C-65C97319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TA/IA positions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180E-509A-1E79-1D11-1A2E153C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If students asks you for TA/IA positions, ask them to apply online whenever the positions are open and that the department will make the hiring decision.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78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Amazon</a:t>
            </a: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 dirty="0"/>
              <a:t>How do we manage to control over buying?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dirty="0"/>
              <a:t>There are 10 items left in the warehouse. 100 customers trying to add it to the cart</a:t>
            </a:r>
            <a:endParaRPr dirty="0"/>
          </a:p>
          <a:p>
            <a:pPr marL="742950" lvl="1" indent="-285750" algn="l" rtl="0">
              <a:spcBef>
                <a:spcPts val="595"/>
              </a:spcBef>
              <a:spcAft>
                <a:spcPts val="0"/>
              </a:spcAft>
              <a:buSzPts val="1870"/>
              <a:buChar char="•"/>
            </a:pPr>
            <a:r>
              <a:rPr lang="en-US" dirty="0"/>
              <a:t>List of products, where do we keep them?</a:t>
            </a:r>
            <a:endParaRPr dirty="0"/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9280" y="2622157"/>
            <a:ext cx="6145439" cy="337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My.unt.edu</a:t>
            </a:r>
            <a:endParaRPr/>
          </a:p>
        </p:txBody>
      </p:sp>
      <p:sp>
        <p:nvSpPr>
          <p:cNvPr id="113" name="Google Shape;113;p7"/>
          <p:cNvSpPr txBox="1">
            <a:spLocks noGrp="1"/>
          </p:cNvSpPr>
          <p:nvPr>
            <p:ph type="body" idx="1"/>
          </p:nvPr>
        </p:nvSpPr>
        <p:spPr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Look familiar, right?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What is happening here?</a:t>
            </a:r>
            <a:endParaRPr/>
          </a:p>
          <a:p>
            <a:pPr marL="342900" lvl="0" indent="-342900" algn="l" rtl="0">
              <a:spcBef>
                <a:spcPts val="595"/>
              </a:spcBef>
              <a:spcAft>
                <a:spcPts val="0"/>
              </a:spcAft>
              <a:buSzPts val="1870"/>
              <a:buFont typeface="Noto Sans Symbols"/>
              <a:buChar char="▪"/>
            </a:pPr>
            <a:r>
              <a:rPr lang="en-US"/>
              <a:t>Can someone else see your results?</a:t>
            </a: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46" y="2216344"/>
            <a:ext cx="8269504" cy="44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/>
          <p:nvPr/>
        </p:nvSpPr>
        <p:spPr>
          <a:xfrm>
            <a:off x="4996543" y="2307777"/>
            <a:ext cx="3668486" cy="235131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and back-end</a:t>
            </a:r>
            <a:endParaRPr/>
          </a:p>
        </p:txBody>
      </p:sp>
      <p:pic>
        <p:nvPicPr>
          <p:cNvPr id="121" name="Google Shape;121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4078" y="2714839"/>
            <a:ext cx="3008869" cy="160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7171776" y="2472154"/>
            <a:ext cx="1338146" cy="1712172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cxnSp>
        <p:nvCxnSpPr>
          <p:cNvPr id="123" name="Google Shape;123;p8"/>
          <p:cNvCxnSpPr/>
          <p:nvPr/>
        </p:nvCxnSpPr>
        <p:spPr>
          <a:xfrm>
            <a:off x="3722914" y="3069771"/>
            <a:ext cx="1175657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8"/>
          <p:cNvCxnSpPr/>
          <p:nvPr/>
        </p:nvCxnSpPr>
        <p:spPr>
          <a:xfrm rot="10800000">
            <a:off x="3722914" y="3733800"/>
            <a:ext cx="1175657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5" name="Google Shape;125;p8"/>
          <p:cNvSpPr txBox="1"/>
          <p:nvPr/>
        </p:nvSpPr>
        <p:spPr>
          <a:xfrm>
            <a:off x="1099448" y="2133600"/>
            <a:ext cx="145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</a:t>
            </a:r>
            <a:endParaRPr/>
          </a:p>
        </p:txBody>
      </p:sp>
      <p:sp>
        <p:nvSpPr>
          <p:cNvPr id="126" name="Google Shape;126;p8"/>
          <p:cNvSpPr txBox="1"/>
          <p:nvPr/>
        </p:nvSpPr>
        <p:spPr>
          <a:xfrm>
            <a:off x="6121505" y="1740625"/>
            <a:ext cx="145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Back-end</a:t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5252252" y="2943152"/>
            <a:ext cx="1453588" cy="90637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Back-end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/>
          </a:p>
        </p:txBody>
      </p:sp>
      <p:cxnSp>
        <p:nvCxnSpPr>
          <p:cNvPr id="128" name="Google Shape;128;p8"/>
          <p:cNvCxnSpPr/>
          <p:nvPr/>
        </p:nvCxnSpPr>
        <p:spPr>
          <a:xfrm>
            <a:off x="6705840" y="3037113"/>
            <a:ext cx="465936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8"/>
          <p:cNvCxnSpPr/>
          <p:nvPr/>
        </p:nvCxnSpPr>
        <p:spPr>
          <a:xfrm rot="10800000">
            <a:off x="6705840" y="3701142"/>
            <a:ext cx="465936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8"/>
          <p:cNvSpPr/>
          <p:nvPr/>
        </p:nvSpPr>
        <p:spPr>
          <a:xfrm>
            <a:off x="5881647" y="5224050"/>
            <a:ext cx="2452800" cy="914400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username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assword are here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 rot="10800000" flipH="1">
            <a:off x="6665192" y="3733800"/>
            <a:ext cx="987465" cy="1490246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7DBEB3-BAC2-BA47-9D35-C13A40E3BDF5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 flipV="1">
            <a:off x="5007426" y="2345872"/>
            <a:ext cx="718460" cy="11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C0E42-4F7B-2244-8CEB-59C2427770CE}"/>
              </a:ext>
            </a:extLst>
          </p:cNvPr>
          <p:cNvCxnSpPr>
            <a:cxnSpLocks/>
          </p:cNvCxnSpPr>
          <p:nvPr/>
        </p:nvCxnSpPr>
        <p:spPr>
          <a:xfrm>
            <a:off x="4764978" y="2624558"/>
            <a:ext cx="666993" cy="365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39937B-6B4F-EF4F-A17A-8C4D2D0C7425}"/>
              </a:ext>
            </a:extLst>
          </p:cNvPr>
          <p:cNvCxnSpPr>
            <a:stCxn id="10" idx="7"/>
          </p:cNvCxnSpPr>
          <p:nvPr/>
        </p:nvCxnSpPr>
        <p:spPr>
          <a:xfrm flipV="1">
            <a:off x="4833342" y="1612415"/>
            <a:ext cx="544201" cy="487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0C9CEF8-9623-BD43-B49F-CE596CC0DAB8}"/>
              </a:ext>
            </a:extLst>
          </p:cNvPr>
          <p:cNvSpPr/>
          <p:nvPr/>
        </p:nvSpPr>
        <p:spPr>
          <a:xfrm>
            <a:off x="3374569" y="1993415"/>
            <a:ext cx="1709059" cy="728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137" name="Google Shape;137;ge8b846bbff_0_0"/>
          <p:cNvSpPr txBox="1">
            <a:spLocks noGrp="1"/>
          </p:cNvSpPr>
          <p:nvPr>
            <p:ph type="title"/>
          </p:nvPr>
        </p:nvSpPr>
        <p:spPr>
          <a:xfrm>
            <a:off x="748150" y="310650"/>
            <a:ext cx="80772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seen something like this?</a:t>
            </a:r>
            <a:endParaRPr/>
          </a:p>
        </p:txBody>
      </p:sp>
      <p:pic>
        <p:nvPicPr>
          <p:cNvPr id="139" name="Google Shape;139;ge8b846bb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0" y="3903451"/>
            <a:ext cx="7948100" cy="21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6716B-8DBF-AC4E-B198-8E587128A374}"/>
              </a:ext>
            </a:extLst>
          </p:cNvPr>
          <p:cNvSpPr/>
          <p:nvPr/>
        </p:nvSpPr>
        <p:spPr>
          <a:xfrm>
            <a:off x="1589314" y="2024743"/>
            <a:ext cx="15240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DD5A53-8198-FC4E-B941-452BCEF66E5C}"/>
              </a:ext>
            </a:extLst>
          </p:cNvPr>
          <p:cNvSpPr/>
          <p:nvPr/>
        </p:nvSpPr>
        <p:spPr>
          <a:xfrm>
            <a:off x="3450769" y="2036421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36101B-D825-4C45-9BF2-45E35B47AFCE}"/>
              </a:ext>
            </a:extLst>
          </p:cNvPr>
          <p:cNvSpPr/>
          <p:nvPr/>
        </p:nvSpPr>
        <p:spPr>
          <a:xfrm>
            <a:off x="4947557" y="11658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847B45-A6BB-064B-AEE9-06F70B60A6B8}"/>
              </a:ext>
            </a:extLst>
          </p:cNvPr>
          <p:cNvSpPr/>
          <p:nvPr/>
        </p:nvSpPr>
        <p:spPr>
          <a:xfrm>
            <a:off x="5725886" y="20247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09054-1D22-0147-B505-AE80E9E559A1}"/>
              </a:ext>
            </a:extLst>
          </p:cNvPr>
          <p:cNvSpPr/>
          <p:nvPr/>
        </p:nvSpPr>
        <p:spPr>
          <a:xfrm>
            <a:off x="5083628" y="2786743"/>
            <a:ext cx="1556657" cy="642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5A4DAA-34BB-E54D-B2B3-C60BE1048F57}"/>
              </a:ext>
            </a:extLst>
          </p:cNvPr>
          <p:cNvCxnSpPr>
            <a:cxnSpLocks/>
          </p:cNvCxnSpPr>
          <p:nvPr/>
        </p:nvCxnSpPr>
        <p:spPr>
          <a:xfrm flipV="1">
            <a:off x="2628895" y="2345871"/>
            <a:ext cx="718460" cy="11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42095</TotalTime>
  <Words>4870</Words>
  <Application>Microsoft Office PowerPoint</Application>
  <PresentationFormat>On-screen Show (4:3)</PresentationFormat>
  <Paragraphs>482</Paragraphs>
  <Slides>59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Nolan-Regular</vt:lpstr>
      <vt:lpstr>Arimo</vt:lpstr>
      <vt:lpstr>Calibri</vt:lpstr>
      <vt:lpstr>Helvetica Neue</vt:lpstr>
      <vt:lpstr>Roboto</vt:lpstr>
      <vt:lpstr>Lato Extended</vt:lpstr>
      <vt:lpstr>Noto Sans Symbols</vt:lpstr>
      <vt:lpstr>Arial</vt:lpstr>
      <vt:lpstr>Times New Roman</vt:lpstr>
      <vt:lpstr>2_db-5-grey</vt:lpstr>
      <vt:lpstr>Instructor email :</vt:lpstr>
      <vt:lpstr>Chapter 1: Introduction</vt:lpstr>
      <vt:lpstr>Learning Objectives</vt:lpstr>
      <vt:lpstr>Outline</vt:lpstr>
      <vt:lpstr>Facebook</vt:lpstr>
      <vt:lpstr>Amazon</vt:lpstr>
      <vt:lpstr>My.unt.edu</vt:lpstr>
      <vt:lpstr>Front-end and back-end</vt:lpstr>
      <vt:lpstr>How many of you have seen something like this?</vt:lpstr>
      <vt:lpstr>Database Systems</vt:lpstr>
      <vt:lpstr>Database Applications Examples</vt:lpstr>
      <vt:lpstr>Database Applications Examples (Cont.)</vt:lpstr>
      <vt:lpstr>Purpose of Database Systems</vt:lpstr>
      <vt:lpstr>Purpose of Database Systems (Cont.)</vt:lpstr>
      <vt:lpstr>PowerPoint Presentation</vt:lpstr>
      <vt:lpstr>Data Models</vt:lpstr>
      <vt:lpstr>Relational Model</vt:lpstr>
      <vt:lpstr>A Sample Relational Database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SQL Query Language</vt:lpstr>
      <vt:lpstr>PowerPoint Presentation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Transaction Management </vt:lpstr>
      <vt:lpstr>PowerPoint Presentation</vt:lpstr>
      <vt:lpstr>Database Architecture</vt:lpstr>
      <vt:lpstr>Database Architecture  (Centralized/Shared-Memory)</vt:lpstr>
      <vt:lpstr>Database Applications</vt:lpstr>
      <vt:lpstr>Two-tier and three-tier architectures</vt:lpstr>
      <vt:lpstr>Database Users</vt:lpstr>
      <vt:lpstr>Database Administrator</vt:lpstr>
      <vt:lpstr>History of Database Systems</vt:lpstr>
      <vt:lpstr>History of Database Systems (Cont.)</vt:lpstr>
      <vt:lpstr>History of Database Systems (Cont.)</vt:lpstr>
      <vt:lpstr>Summery</vt:lpstr>
      <vt:lpstr>End of Chapter 1</vt:lpstr>
      <vt:lpstr>PowerPoint Presentation</vt:lpstr>
      <vt:lpstr>PowerPoint Presentation</vt:lpstr>
      <vt:lpstr>Voice Level</vt:lpstr>
      <vt:lpstr>CSCE 5350 FDB</vt:lpstr>
      <vt:lpstr>Instructor details</vt:lpstr>
      <vt:lpstr>Grades</vt:lpstr>
      <vt:lpstr>Grading criteria</vt:lpstr>
      <vt:lpstr>Policy  </vt:lpstr>
      <vt:lpstr>Attendance</vt:lpstr>
      <vt:lpstr>Project Groups</vt:lpstr>
      <vt:lpstr>TA/Grader Office hours</vt:lpstr>
      <vt:lpstr>Email issues</vt:lpstr>
      <vt:lpstr>PowerPoint Presentation</vt:lpstr>
      <vt:lpstr>TA/IA positions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Details</dc:title>
  <dc:creator>Marilyn Turnamian</dc:creator>
  <cp:lastModifiedBy>Dinayadura, Nirosha</cp:lastModifiedBy>
  <cp:revision>152</cp:revision>
  <dcterms:created xsi:type="dcterms:W3CDTF">2009-12-21T15:40:22Z</dcterms:created>
  <dcterms:modified xsi:type="dcterms:W3CDTF">2023-01-10T05:05:27Z</dcterms:modified>
</cp:coreProperties>
</file>